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0" r:id="rId5"/>
  </p:sldMasterIdLst>
  <p:notesMasterIdLst>
    <p:notesMasterId r:id="rId17"/>
  </p:notesMasterIdLst>
  <p:sldIdLst>
    <p:sldId id="267" r:id="rId6"/>
    <p:sldId id="261" r:id="rId7"/>
    <p:sldId id="268" r:id="rId8"/>
    <p:sldId id="270" r:id="rId9"/>
    <p:sldId id="269" r:id="rId10"/>
    <p:sldId id="271" r:id="rId11"/>
    <p:sldId id="257" r:id="rId12"/>
    <p:sldId id="272" r:id="rId13"/>
    <p:sldId id="259" r:id="rId14"/>
    <p:sldId id="277" r:id="rId15"/>
    <p:sldId id="27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51" y="4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C88F1-D106-4EFF-AE22-4E80C5687A16}" type="doc">
      <dgm:prSet loTypeId="urn:microsoft.com/office/officeart/2016/7/layout/RoundedRectangleTimeline" loCatId="process" qsTypeId="urn:microsoft.com/office/officeart/2005/8/quickstyle/simple1" qsCatId="simple" csTypeId="urn:microsoft.com/office/officeart/2005/8/colors/accent0_1" csCatId="mainScheme" phldr="1"/>
      <dgm:spPr/>
      <dgm:t>
        <a:bodyPr/>
        <a:lstStyle/>
        <a:p>
          <a:endParaRPr lang="en-US"/>
        </a:p>
      </dgm:t>
    </dgm:pt>
    <dgm:pt modelId="{BF71C84A-B0FB-48FF-B91E-E0876B51353F}">
      <dgm:prSet/>
      <dgm:spPr/>
      <dgm:t>
        <a:bodyPr/>
        <a:lstStyle/>
        <a:p>
          <a:r>
            <a:rPr lang="en-US" dirty="0"/>
            <a:t>So then faith cometh by hearing, and hearing by the word of God.</a:t>
          </a:r>
        </a:p>
        <a:p>
          <a:r>
            <a:rPr lang="en-US" dirty="0"/>
            <a:t>Romans 10:17</a:t>
          </a:r>
        </a:p>
      </dgm:t>
    </dgm:pt>
    <dgm:pt modelId="{C5F3C6E2-9DFA-4C47-9BAA-A9BC66E0091A}" type="sibTrans" cxnId="{0916F24C-5838-476E-B10E-8246890529BB}">
      <dgm:prSet/>
      <dgm:spPr/>
      <dgm:t>
        <a:bodyPr/>
        <a:lstStyle/>
        <a:p>
          <a:endParaRPr lang="en-US"/>
        </a:p>
      </dgm:t>
    </dgm:pt>
    <dgm:pt modelId="{41334F68-E166-47EB-8962-8656EF5F6414}" type="parTrans" cxnId="{0916F24C-5838-476E-B10E-8246890529BB}">
      <dgm:prSet/>
      <dgm:spPr/>
      <dgm:t>
        <a:bodyPr/>
        <a:lstStyle/>
        <a:p>
          <a:endParaRPr lang="en-US"/>
        </a:p>
      </dgm:t>
    </dgm:pt>
    <dgm:pt modelId="{8D3F1B84-38B0-4C90-9D78-82C3462F61D7}" type="pres">
      <dgm:prSet presAssocID="{809C88F1-D106-4EFF-AE22-4E80C5687A16}" presName="Name0" presStyleCnt="0">
        <dgm:presLayoutVars>
          <dgm:chMax/>
          <dgm:chPref/>
          <dgm:animLvl val="lvl"/>
        </dgm:presLayoutVars>
      </dgm:prSet>
      <dgm:spPr/>
    </dgm:pt>
    <dgm:pt modelId="{348A4062-94F5-4305-AA68-9E8B79D33589}" type="pres">
      <dgm:prSet presAssocID="{BF71C84A-B0FB-48FF-B91E-E0876B51353F}" presName="composite" presStyleCnt="0"/>
      <dgm:spPr/>
    </dgm:pt>
    <dgm:pt modelId="{71904B4C-AAB3-4E98-B819-FFA4B26E0F48}" type="pres">
      <dgm:prSet presAssocID="{BF71C84A-B0FB-48FF-B91E-E0876B51353F}" presName="parent" presStyleLbl="alignNode1" presStyleIdx="0" presStyleCnt="1" custLinFactY="200000" custLinFactNeighborX="-461" custLinFactNeighborY="233502">
        <dgm:presLayoutVars>
          <dgm:chMax val="1"/>
          <dgm:chPref val="1"/>
          <dgm:bulletEnabled val="1"/>
        </dgm:presLayoutVars>
      </dgm:prSet>
      <dgm:spPr/>
    </dgm:pt>
    <dgm:pt modelId="{C770A2E2-8BC1-45A2-A2C1-0DFB3157753F}" type="pres">
      <dgm:prSet presAssocID="{BF71C84A-B0FB-48FF-B91E-E0876B51353F}" presName="Childtext" presStyleLbl="revTx" presStyleIdx="0" presStyleCnt="1">
        <dgm:presLayoutVars>
          <dgm:bulletEnabled val="1"/>
        </dgm:presLayoutVars>
      </dgm:prSet>
      <dgm:spPr/>
    </dgm:pt>
    <dgm:pt modelId="{CADBB960-056F-4580-86DF-358DDB4F2872}" type="pres">
      <dgm:prSet presAssocID="{BF71C84A-B0FB-48FF-B91E-E0876B51353F}" presName="ConnectLine" presStyleLbl="sibTrans1D1" presStyleIdx="0" presStyleCnt="1"/>
      <dgm:spPr>
        <a:noFill/>
        <a:ln w="6350" cap="flat" cmpd="sng" algn="in">
          <a:solidFill>
            <a:schemeClr val="dk1">
              <a:hueOff val="0"/>
              <a:satOff val="0"/>
              <a:lumOff val="0"/>
              <a:alphaOff val="0"/>
            </a:schemeClr>
          </a:solidFill>
          <a:prstDash val="dash"/>
        </a:ln>
        <a:effectLst/>
      </dgm:spPr>
    </dgm:pt>
    <dgm:pt modelId="{D25AA7D8-275F-4F61-9FFB-3EE2974CBB61}" type="pres">
      <dgm:prSet presAssocID="{BF71C84A-B0FB-48FF-B91E-E0876B51353F}" presName="ConnectLineEnd" presStyleLbl="lnNode1" presStyleIdx="0" presStyleCnt="1"/>
      <dgm:spPr/>
    </dgm:pt>
    <dgm:pt modelId="{E27C2515-AFAD-48E8-AAF7-C34EF7ADFACC}" type="pres">
      <dgm:prSet presAssocID="{BF71C84A-B0FB-48FF-B91E-E0876B51353F}" presName="EmptyPane" presStyleCnt="0"/>
      <dgm:spPr/>
    </dgm:pt>
  </dgm:ptLst>
  <dgm:cxnLst>
    <dgm:cxn modelId="{01404767-B985-40DB-AC45-4112A28D729F}" type="presOf" srcId="{BF71C84A-B0FB-48FF-B91E-E0876B51353F}" destId="{71904B4C-AAB3-4E98-B819-FFA4B26E0F48}" srcOrd="0" destOrd="0" presId="urn:microsoft.com/office/officeart/2016/7/layout/RoundedRectangleTimeline"/>
    <dgm:cxn modelId="{0916F24C-5838-476E-B10E-8246890529BB}" srcId="{809C88F1-D106-4EFF-AE22-4E80C5687A16}" destId="{BF71C84A-B0FB-48FF-B91E-E0876B51353F}" srcOrd="0" destOrd="0" parTransId="{41334F68-E166-47EB-8962-8656EF5F6414}" sibTransId="{C5F3C6E2-9DFA-4C47-9BAA-A9BC66E0091A}"/>
    <dgm:cxn modelId="{696B0852-1862-4489-9462-594360AD9648}" type="presOf" srcId="{809C88F1-D106-4EFF-AE22-4E80C5687A16}" destId="{8D3F1B84-38B0-4C90-9D78-82C3462F61D7}" srcOrd="0" destOrd="0" presId="urn:microsoft.com/office/officeart/2016/7/layout/RoundedRectangleTimeline"/>
    <dgm:cxn modelId="{649C1665-C155-4D19-AE02-DDA8D666DC84}" type="presParOf" srcId="{8D3F1B84-38B0-4C90-9D78-82C3462F61D7}" destId="{348A4062-94F5-4305-AA68-9E8B79D33589}" srcOrd="0" destOrd="0" presId="urn:microsoft.com/office/officeart/2016/7/layout/RoundedRectangleTimeline"/>
    <dgm:cxn modelId="{E9EC4658-D490-4CE8-A1EA-948C241A2D6B}" type="presParOf" srcId="{348A4062-94F5-4305-AA68-9E8B79D33589}" destId="{71904B4C-AAB3-4E98-B819-FFA4B26E0F48}" srcOrd="0" destOrd="0" presId="urn:microsoft.com/office/officeart/2016/7/layout/RoundedRectangleTimeline"/>
    <dgm:cxn modelId="{7672595D-9ACE-4EE4-9A64-9729CD4DC494}" type="presParOf" srcId="{348A4062-94F5-4305-AA68-9E8B79D33589}" destId="{C770A2E2-8BC1-45A2-A2C1-0DFB3157753F}" srcOrd="1" destOrd="0" presId="urn:microsoft.com/office/officeart/2016/7/layout/RoundedRectangleTimeline"/>
    <dgm:cxn modelId="{C7F7285B-D079-4C2B-A5F9-E911ABE48993}" type="presParOf" srcId="{348A4062-94F5-4305-AA68-9E8B79D33589}" destId="{CADBB960-056F-4580-86DF-358DDB4F2872}" srcOrd="2" destOrd="0" presId="urn:microsoft.com/office/officeart/2016/7/layout/RoundedRectangleTimeline"/>
    <dgm:cxn modelId="{AA5AA50A-88DD-4F4A-84D5-94C87E91A968}" type="presParOf" srcId="{348A4062-94F5-4305-AA68-9E8B79D33589}" destId="{D25AA7D8-275F-4F61-9FFB-3EE2974CBB61}" srcOrd="3" destOrd="0" presId="urn:microsoft.com/office/officeart/2016/7/layout/RoundedRectangleTimeline"/>
    <dgm:cxn modelId="{69345641-7C97-4E4F-8BAF-1A53F9399187}" type="presParOf" srcId="{348A4062-94F5-4305-AA68-9E8B79D33589}" destId="{E27C2515-AFAD-48E8-AAF7-C34EF7ADFACC}"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C88F1-D106-4EFF-AE22-4E80C5687A16}" type="doc">
      <dgm:prSet loTypeId="urn:microsoft.com/office/officeart/2016/7/layout/RoundedRectangleTimeline" loCatId="process" qsTypeId="urn:microsoft.com/office/officeart/2005/8/quickstyle/simple1" qsCatId="simple" csTypeId="urn:microsoft.com/office/officeart/2005/8/colors/accent0_1" csCatId="mainScheme" phldr="1"/>
      <dgm:spPr/>
      <dgm:t>
        <a:bodyPr/>
        <a:lstStyle/>
        <a:p>
          <a:endParaRPr lang="en-US"/>
        </a:p>
      </dgm:t>
    </dgm:pt>
    <dgm:pt modelId="{8D3F1B84-38B0-4C90-9D78-82C3462F61D7}" type="pres">
      <dgm:prSet presAssocID="{809C88F1-D106-4EFF-AE22-4E80C5687A16}" presName="Name0" presStyleCnt="0">
        <dgm:presLayoutVars>
          <dgm:chMax/>
          <dgm:chPref/>
          <dgm:animLvl val="lvl"/>
        </dgm:presLayoutVars>
      </dgm:prSet>
      <dgm:spPr/>
    </dgm:pt>
  </dgm:ptLst>
  <dgm:cxnLst>
    <dgm:cxn modelId="{696B0852-1862-4489-9462-594360AD9648}" type="presOf" srcId="{809C88F1-D106-4EFF-AE22-4E80C5687A16}" destId="{8D3F1B84-38B0-4C90-9D78-82C3462F61D7}" srcOrd="0"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C88F1-D106-4EFF-AE22-4E80C5687A16}" type="doc">
      <dgm:prSet loTypeId="urn:microsoft.com/office/officeart/2016/7/layout/RoundedRectangleTimeline" loCatId="process" qsTypeId="urn:microsoft.com/office/officeart/2005/8/quickstyle/simple1" qsCatId="simple" csTypeId="urn:microsoft.com/office/officeart/2005/8/colors/accent0_1" csCatId="mainScheme" phldr="1"/>
      <dgm:spPr/>
      <dgm:t>
        <a:bodyPr/>
        <a:lstStyle/>
        <a:p>
          <a:endParaRPr lang="en-US"/>
        </a:p>
      </dgm:t>
    </dgm:pt>
    <dgm:pt modelId="{8D3F1B84-38B0-4C90-9D78-82C3462F61D7}" type="pres">
      <dgm:prSet presAssocID="{809C88F1-D106-4EFF-AE22-4E80C5687A16}" presName="Name0" presStyleCnt="0">
        <dgm:presLayoutVars>
          <dgm:chMax/>
          <dgm:chPref/>
          <dgm:animLvl val="lvl"/>
        </dgm:presLayoutVars>
      </dgm:prSet>
      <dgm:spPr/>
    </dgm:pt>
  </dgm:ptLst>
  <dgm:cxnLst>
    <dgm:cxn modelId="{696B0852-1862-4489-9462-594360AD9648}" type="presOf" srcId="{809C88F1-D106-4EFF-AE22-4E80C5687A16}" destId="{8D3F1B84-38B0-4C90-9D78-82C3462F61D7}" srcOrd="0"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1CDB9B8-E81E-41E7-AE89-8F6EDFC88D92}">
      <dgm:prSet/>
      <dgm:spPr/>
      <dgm:t>
        <a:bodyPr anchor="ctr"/>
        <a:lstStyle/>
        <a:p>
          <a:pPr>
            <a:defRPr cap="all"/>
          </a:pPr>
          <a:r>
            <a:rPr lang="en-US" dirty="0"/>
            <a:t>Treat first time visitors as guests of God, not strangers</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a:t>Smile at everyone and offer your hand</a:t>
          </a:r>
          <a:endParaRPr lang="en-US" dirty="0"/>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a:t>Look people in the eye</a:t>
          </a:r>
          <a:endParaRPr lang="en-US" dirty="0"/>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1CDB9B8-E81E-41E7-AE89-8F6EDFC88D92}">
      <dgm:prSet/>
      <dgm:spPr/>
      <dgm:t>
        <a:bodyPr anchor="ctr"/>
        <a:lstStyle/>
        <a:p>
          <a:pPr>
            <a:defRPr cap="all"/>
          </a:pPr>
          <a:r>
            <a:rPr lang="en-US" dirty="0"/>
            <a:t>Ask questions to learn about your guest</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dirty="0"/>
            <a:t>Listening is a very effective way to show love</a:t>
          </a:r>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dirty="0"/>
            <a:t>Greet children at their level</a:t>
          </a:r>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1CDB9B8-E81E-41E7-AE89-8F6EDFC88D92}">
      <dgm:prSet/>
      <dgm:spPr/>
      <dgm:t>
        <a:bodyPr anchor="ctr"/>
        <a:lstStyle/>
        <a:p>
          <a:pPr>
            <a:defRPr cap="all"/>
          </a:pPr>
          <a:r>
            <a:rPr lang="en-US" dirty="0"/>
            <a:t>Take initiative, don’t wait on someone else</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dirty="0"/>
            <a:t>Learn people’s names and remember them</a:t>
          </a:r>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dirty="0"/>
            <a:t>Use appropriate touch</a:t>
          </a:r>
        </a:p>
        <a:p>
          <a:pPr>
            <a:defRPr cap="all"/>
          </a:pPr>
          <a:r>
            <a:rPr lang="en-US" dirty="0"/>
            <a:t>Such as: handshake, pat on back</a:t>
          </a:r>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1CDB9B8-E81E-41E7-AE89-8F6EDFC88D92}">
      <dgm:prSet/>
      <dgm:spPr/>
      <dgm:t>
        <a:bodyPr anchor="ctr"/>
        <a:lstStyle/>
        <a:p>
          <a:pPr>
            <a:defRPr cap="all"/>
          </a:pPr>
          <a:r>
            <a:rPr lang="en-US" dirty="0"/>
            <a:t>Let children be children</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dirty="0"/>
            <a:t>Invite visitors to join YOU at something (fellowship meal, sitting with you at service, </a:t>
          </a:r>
          <a:r>
            <a:rPr lang="en-US" dirty="0" err="1"/>
            <a:t>etc</a:t>
          </a:r>
          <a:r>
            <a:rPr lang="en-US" dirty="0"/>
            <a:t>)</a:t>
          </a:r>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dirty="0"/>
            <a:t>Never let new people sit alone</a:t>
          </a:r>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US"/>
        </a:p>
      </dgm:t>
    </dgm:pt>
    <dgm:pt modelId="{41CDB9B8-E81E-41E7-AE89-8F6EDFC88D92}">
      <dgm:prSet/>
      <dgm:spPr/>
      <dgm:t>
        <a:bodyPr anchor="ctr"/>
        <a:lstStyle/>
        <a:p>
          <a:pPr>
            <a:defRPr cap="all"/>
          </a:pPr>
          <a:r>
            <a:rPr lang="en-US" dirty="0"/>
            <a:t>Help visitors find seating that suits their needs</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dirty="0"/>
            <a:t>Help by giving new people a tour to help them feel more comfortable</a:t>
          </a:r>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dirty="0"/>
            <a:t>Invite them to fill out a connect card or visitor registration</a:t>
          </a:r>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62DEA7-9DCD-4B2E-9DC5-BE121C266AFD}"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US"/>
        </a:p>
      </dgm:t>
    </dgm:pt>
    <dgm:pt modelId="{41CDB9B8-E81E-41E7-AE89-8F6EDFC88D92}">
      <dgm:prSet/>
      <dgm:spPr/>
      <dgm:t>
        <a:bodyPr anchor="ctr"/>
        <a:lstStyle/>
        <a:p>
          <a:pPr>
            <a:defRPr cap="all"/>
          </a:pPr>
          <a:r>
            <a:rPr lang="en-US" dirty="0"/>
            <a:t>Let them know you’re glad they are here</a:t>
          </a:r>
        </a:p>
      </dgm:t>
    </dgm:pt>
    <dgm:pt modelId="{5D2FF527-BA77-40BE-9414-16FAE46386BB}" type="parTrans" cxnId="{21EB7847-13AE-4881-9090-909F31360F4E}">
      <dgm:prSet/>
      <dgm:spPr/>
      <dgm:t>
        <a:bodyPr/>
        <a:lstStyle/>
        <a:p>
          <a:endParaRPr lang="en-US" sz="1400"/>
        </a:p>
      </dgm:t>
    </dgm:pt>
    <dgm:pt modelId="{BA791450-8D1E-4A6F-B71D-2984D9E245C4}" type="sibTrans" cxnId="{21EB7847-13AE-4881-9090-909F31360F4E}">
      <dgm:prSet/>
      <dgm:spPr/>
      <dgm:t>
        <a:bodyPr/>
        <a:lstStyle/>
        <a:p>
          <a:endParaRPr lang="en-US"/>
        </a:p>
      </dgm:t>
    </dgm:pt>
    <dgm:pt modelId="{4D7D34C7-9466-4514-BF51-7396C17436B5}">
      <dgm:prSet/>
      <dgm:spPr/>
      <dgm:t>
        <a:bodyPr anchor="ctr"/>
        <a:lstStyle/>
        <a:p>
          <a:pPr>
            <a:defRPr cap="all"/>
          </a:pPr>
          <a:r>
            <a:rPr lang="en-US" dirty="0"/>
            <a:t>Pray for them throughout  your week</a:t>
          </a:r>
        </a:p>
      </dgm:t>
    </dgm:pt>
    <dgm:pt modelId="{37DD6CE0-C2AA-4EB6-9E7D-14AED2127C40}" type="parTrans" cxnId="{7EEBEB1B-497E-4365-84F9-FBB75D7759E5}">
      <dgm:prSet/>
      <dgm:spPr/>
      <dgm:t>
        <a:bodyPr/>
        <a:lstStyle/>
        <a:p>
          <a:endParaRPr lang="en-US" sz="1400"/>
        </a:p>
      </dgm:t>
    </dgm:pt>
    <dgm:pt modelId="{483498F9-A0C2-4668-85AB-D8E6E254F73B}" type="sibTrans" cxnId="{7EEBEB1B-497E-4365-84F9-FBB75D7759E5}">
      <dgm:prSet/>
      <dgm:spPr/>
      <dgm:t>
        <a:bodyPr/>
        <a:lstStyle/>
        <a:p>
          <a:endParaRPr lang="en-US"/>
        </a:p>
      </dgm:t>
    </dgm:pt>
    <dgm:pt modelId="{8E185869-F0D4-43E2-B08A-2F3E83EE98F3}">
      <dgm:prSet/>
      <dgm:spPr/>
      <dgm:t>
        <a:bodyPr anchor="ctr"/>
        <a:lstStyle/>
        <a:p>
          <a:pPr>
            <a:defRPr cap="all"/>
          </a:pPr>
          <a:r>
            <a:rPr lang="en-US" dirty="0"/>
            <a:t>Be yourself!!!</a:t>
          </a:r>
        </a:p>
      </dgm:t>
    </dgm:pt>
    <dgm:pt modelId="{7EE27099-92EA-4EDF-B176-0E355876D272}" type="parTrans" cxnId="{7F970F62-30E3-4F5B-A242-825013BF84A8}">
      <dgm:prSet/>
      <dgm:spPr/>
      <dgm:t>
        <a:bodyPr/>
        <a:lstStyle/>
        <a:p>
          <a:endParaRPr lang="en-US" sz="1400"/>
        </a:p>
      </dgm:t>
    </dgm:pt>
    <dgm:pt modelId="{77D0876E-2BA2-4E28-ADB5-9885FCB7156A}" type="sibTrans" cxnId="{7F970F62-30E3-4F5B-A242-825013BF84A8}">
      <dgm:prSet/>
      <dgm:spPr/>
      <dgm:t>
        <a:bodyPr/>
        <a:lstStyle/>
        <a:p>
          <a:endParaRPr lang="en-US"/>
        </a:p>
      </dgm:t>
    </dgm:pt>
    <dgm:pt modelId="{804947E5-9ACC-416F-B12C-5E8D1E342FFC}" type="pres">
      <dgm:prSet presAssocID="{7B62DEA7-9DCD-4B2E-9DC5-BE121C266AFD}" presName="Name0" presStyleCnt="0">
        <dgm:presLayoutVars>
          <dgm:chMax val="7"/>
          <dgm:chPref val="7"/>
          <dgm:dir/>
        </dgm:presLayoutVars>
      </dgm:prSet>
      <dgm:spPr/>
    </dgm:pt>
    <dgm:pt modelId="{587B5E1D-0E75-4F44-854F-4E2FC93D13B0}" type="pres">
      <dgm:prSet presAssocID="{7B62DEA7-9DCD-4B2E-9DC5-BE121C266AFD}" presName="Name1" presStyleCnt="0"/>
      <dgm:spPr/>
    </dgm:pt>
    <dgm:pt modelId="{D7EB821A-9A40-4975-B97C-FB06FBDEF0F0}" type="pres">
      <dgm:prSet presAssocID="{7B62DEA7-9DCD-4B2E-9DC5-BE121C266AFD}" presName="cycle" presStyleCnt="0"/>
      <dgm:spPr/>
    </dgm:pt>
    <dgm:pt modelId="{06FA2FF6-4E84-405E-A36A-F25BE5045074}" type="pres">
      <dgm:prSet presAssocID="{7B62DEA7-9DCD-4B2E-9DC5-BE121C266AFD}" presName="srcNode" presStyleLbl="node1" presStyleIdx="0" presStyleCnt="3"/>
      <dgm:spPr/>
    </dgm:pt>
    <dgm:pt modelId="{88C3B4D0-57A0-407B-87F2-AD9BD85D4DE7}" type="pres">
      <dgm:prSet presAssocID="{7B62DEA7-9DCD-4B2E-9DC5-BE121C266AFD}" presName="conn" presStyleLbl="parChTrans1D2" presStyleIdx="0" presStyleCnt="1"/>
      <dgm:spPr/>
    </dgm:pt>
    <dgm:pt modelId="{0C2817A7-AEAB-4CA5-83F7-47B02788855A}" type="pres">
      <dgm:prSet presAssocID="{7B62DEA7-9DCD-4B2E-9DC5-BE121C266AFD}" presName="extraNode" presStyleLbl="node1" presStyleIdx="0" presStyleCnt="3"/>
      <dgm:spPr/>
    </dgm:pt>
    <dgm:pt modelId="{2585EA8F-E3AC-4656-B2D3-4676B23D9E59}" type="pres">
      <dgm:prSet presAssocID="{7B62DEA7-9DCD-4B2E-9DC5-BE121C266AFD}" presName="dstNode" presStyleLbl="node1" presStyleIdx="0" presStyleCnt="3"/>
      <dgm:spPr/>
    </dgm:pt>
    <dgm:pt modelId="{F887C803-1A6D-4297-B616-77D883BCD07E}" type="pres">
      <dgm:prSet presAssocID="{41CDB9B8-E81E-41E7-AE89-8F6EDFC88D92}" presName="text_1" presStyleLbl="node1" presStyleIdx="0" presStyleCnt="3">
        <dgm:presLayoutVars>
          <dgm:bulletEnabled val="1"/>
        </dgm:presLayoutVars>
      </dgm:prSet>
      <dgm:spPr/>
    </dgm:pt>
    <dgm:pt modelId="{1E85D2C4-431B-4DD8-82F1-F3A35093AF7B}" type="pres">
      <dgm:prSet presAssocID="{41CDB9B8-E81E-41E7-AE89-8F6EDFC88D92}" presName="accent_1" presStyleCnt="0"/>
      <dgm:spPr/>
    </dgm:pt>
    <dgm:pt modelId="{055C0670-49B2-4EC8-A0F4-59006CD04165}" type="pres">
      <dgm:prSet presAssocID="{41CDB9B8-E81E-41E7-AE89-8F6EDFC88D92}" presName="accentRepeatNode" presStyleLbl="solidFgAcc1" presStyleIdx="0" presStyleCnt="3"/>
      <dgm:spPr/>
    </dgm:pt>
    <dgm:pt modelId="{0298EAB3-1543-41FD-81C8-9923475DA588}" type="pres">
      <dgm:prSet presAssocID="{4D7D34C7-9466-4514-BF51-7396C17436B5}" presName="text_2" presStyleLbl="node1" presStyleIdx="1" presStyleCnt="3">
        <dgm:presLayoutVars>
          <dgm:bulletEnabled val="1"/>
        </dgm:presLayoutVars>
      </dgm:prSet>
      <dgm:spPr/>
    </dgm:pt>
    <dgm:pt modelId="{735912B6-A1F0-4C3A-8FF9-5F4B015E646E}" type="pres">
      <dgm:prSet presAssocID="{4D7D34C7-9466-4514-BF51-7396C17436B5}" presName="accent_2" presStyleCnt="0"/>
      <dgm:spPr/>
    </dgm:pt>
    <dgm:pt modelId="{ED8AE726-C8D1-42AB-AA94-1DA2AADBD5EA}" type="pres">
      <dgm:prSet presAssocID="{4D7D34C7-9466-4514-BF51-7396C17436B5}" presName="accentRepeatNode" presStyleLbl="solidFgAcc1" presStyleIdx="1" presStyleCnt="3"/>
      <dgm:spPr/>
    </dgm:pt>
    <dgm:pt modelId="{CA1F7B3A-F0F3-4E48-8308-CFC14CC15341}" type="pres">
      <dgm:prSet presAssocID="{8E185869-F0D4-43E2-B08A-2F3E83EE98F3}" presName="text_3" presStyleLbl="node1" presStyleIdx="2" presStyleCnt="3">
        <dgm:presLayoutVars>
          <dgm:bulletEnabled val="1"/>
        </dgm:presLayoutVars>
      </dgm:prSet>
      <dgm:spPr/>
    </dgm:pt>
    <dgm:pt modelId="{4DDA6F27-1B94-4239-93F3-FCC48A0FA815}" type="pres">
      <dgm:prSet presAssocID="{8E185869-F0D4-43E2-B08A-2F3E83EE98F3}" presName="accent_3" presStyleCnt="0"/>
      <dgm:spPr/>
    </dgm:pt>
    <dgm:pt modelId="{186C8635-645D-4DEC-8A56-213F2E8273F6}" type="pres">
      <dgm:prSet presAssocID="{8E185869-F0D4-43E2-B08A-2F3E83EE98F3}" presName="accentRepeatNode" presStyleLbl="solidFgAcc1" presStyleIdx="2" presStyleCnt="3"/>
      <dgm:spPr/>
    </dgm:pt>
  </dgm:ptLst>
  <dgm:cxnLst>
    <dgm:cxn modelId="{7EEBEB1B-497E-4365-84F9-FBB75D7759E5}" srcId="{7B62DEA7-9DCD-4B2E-9DC5-BE121C266AFD}" destId="{4D7D34C7-9466-4514-BF51-7396C17436B5}" srcOrd="1" destOrd="0" parTransId="{37DD6CE0-C2AA-4EB6-9E7D-14AED2127C40}" sibTransId="{483498F9-A0C2-4668-85AB-D8E6E254F73B}"/>
    <dgm:cxn modelId="{7CF14734-92F4-4254-B7AE-56381B1967C0}" type="presOf" srcId="{7B62DEA7-9DCD-4B2E-9DC5-BE121C266AFD}" destId="{804947E5-9ACC-416F-B12C-5E8D1E342FFC}" srcOrd="0" destOrd="0" presId="urn:microsoft.com/office/officeart/2008/layout/VerticalCurvedList"/>
    <dgm:cxn modelId="{BDDBE83C-25B6-440E-B56F-F03A1E5B9F41}" type="presOf" srcId="{8E185869-F0D4-43E2-B08A-2F3E83EE98F3}" destId="{CA1F7B3A-F0F3-4E48-8308-CFC14CC15341}" srcOrd="0" destOrd="0" presId="urn:microsoft.com/office/officeart/2008/layout/VerticalCurvedList"/>
    <dgm:cxn modelId="{7F970F62-30E3-4F5B-A242-825013BF84A8}" srcId="{7B62DEA7-9DCD-4B2E-9DC5-BE121C266AFD}" destId="{8E185869-F0D4-43E2-B08A-2F3E83EE98F3}" srcOrd="2" destOrd="0" parTransId="{7EE27099-92EA-4EDF-B176-0E355876D272}" sibTransId="{77D0876E-2BA2-4E28-ADB5-9885FCB7156A}"/>
    <dgm:cxn modelId="{61598B42-5F61-49AA-9CC1-B6A61FFEB2A8}" type="presOf" srcId="{41CDB9B8-E81E-41E7-AE89-8F6EDFC88D92}" destId="{F887C803-1A6D-4297-B616-77D883BCD07E}" srcOrd="0" destOrd="0" presId="urn:microsoft.com/office/officeart/2008/layout/VerticalCurvedList"/>
    <dgm:cxn modelId="{42EA9345-B1E1-4D51-9CB3-310917F47824}" type="presOf" srcId="{4D7D34C7-9466-4514-BF51-7396C17436B5}" destId="{0298EAB3-1543-41FD-81C8-9923475DA588}" srcOrd="0" destOrd="0" presId="urn:microsoft.com/office/officeart/2008/layout/VerticalCurvedList"/>
    <dgm:cxn modelId="{21EB7847-13AE-4881-9090-909F31360F4E}" srcId="{7B62DEA7-9DCD-4B2E-9DC5-BE121C266AFD}" destId="{41CDB9B8-E81E-41E7-AE89-8F6EDFC88D92}" srcOrd="0" destOrd="0" parTransId="{5D2FF527-BA77-40BE-9414-16FAE46386BB}" sibTransId="{BA791450-8D1E-4A6F-B71D-2984D9E245C4}"/>
    <dgm:cxn modelId="{77E3A2CA-FDAB-4198-BD1F-AF71A4266E01}" type="presOf" srcId="{BA791450-8D1E-4A6F-B71D-2984D9E245C4}" destId="{88C3B4D0-57A0-407B-87F2-AD9BD85D4DE7}" srcOrd="0" destOrd="0" presId="urn:microsoft.com/office/officeart/2008/layout/VerticalCurvedList"/>
    <dgm:cxn modelId="{817E59CB-596C-453B-AE46-2F6713C39F08}" type="presParOf" srcId="{804947E5-9ACC-416F-B12C-5E8D1E342FFC}" destId="{587B5E1D-0E75-4F44-854F-4E2FC93D13B0}" srcOrd="0" destOrd="0" presId="urn:microsoft.com/office/officeart/2008/layout/VerticalCurvedList"/>
    <dgm:cxn modelId="{BB334608-C6A6-4D7A-95EC-0E8D4E9E3C3C}" type="presParOf" srcId="{587B5E1D-0E75-4F44-854F-4E2FC93D13B0}" destId="{D7EB821A-9A40-4975-B97C-FB06FBDEF0F0}" srcOrd="0" destOrd="0" presId="urn:microsoft.com/office/officeart/2008/layout/VerticalCurvedList"/>
    <dgm:cxn modelId="{10C283FD-5D6C-4C5B-B309-333030CB4C48}" type="presParOf" srcId="{D7EB821A-9A40-4975-B97C-FB06FBDEF0F0}" destId="{06FA2FF6-4E84-405E-A36A-F25BE5045074}" srcOrd="0" destOrd="0" presId="urn:microsoft.com/office/officeart/2008/layout/VerticalCurvedList"/>
    <dgm:cxn modelId="{9DEC52B7-AB0E-4E73-8D44-CD572A592FB2}" type="presParOf" srcId="{D7EB821A-9A40-4975-B97C-FB06FBDEF0F0}" destId="{88C3B4D0-57A0-407B-87F2-AD9BD85D4DE7}" srcOrd="1" destOrd="0" presId="urn:microsoft.com/office/officeart/2008/layout/VerticalCurvedList"/>
    <dgm:cxn modelId="{9AD49427-F91C-4926-B61A-DA2DB74C4F81}" type="presParOf" srcId="{D7EB821A-9A40-4975-B97C-FB06FBDEF0F0}" destId="{0C2817A7-AEAB-4CA5-83F7-47B02788855A}" srcOrd="2" destOrd="0" presId="urn:microsoft.com/office/officeart/2008/layout/VerticalCurvedList"/>
    <dgm:cxn modelId="{04CF49C1-329E-48B4-8AA6-E340552B441D}" type="presParOf" srcId="{D7EB821A-9A40-4975-B97C-FB06FBDEF0F0}" destId="{2585EA8F-E3AC-4656-B2D3-4676B23D9E59}" srcOrd="3" destOrd="0" presId="urn:microsoft.com/office/officeart/2008/layout/VerticalCurvedList"/>
    <dgm:cxn modelId="{ECE40D30-DC42-4EE5-AE37-154CF5CC0AAD}" type="presParOf" srcId="{587B5E1D-0E75-4F44-854F-4E2FC93D13B0}" destId="{F887C803-1A6D-4297-B616-77D883BCD07E}" srcOrd="1" destOrd="0" presId="urn:microsoft.com/office/officeart/2008/layout/VerticalCurvedList"/>
    <dgm:cxn modelId="{5399B471-6C67-496A-8526-D34DD5FAFA85}" type="presParOf" srcId="{587B5E1D-0E75-4F44-854F-4E2FC93D13B0}" destId="{1E85D2C4-431B-4DD8-82F1-F3A35093AF7B}" srcOrd="2" destOrd="0" presId="urn:microsoft.com/office/officeart/2008/layout/VerticalCurvedList"/>
    <dgm:cxn modelId="{1A631FAA-2ADD-4745-B3EA-B4497A1946FE}" type="presParOf" srcId="{1E85D2C4-431B-4DD8-82F1-F3A35093AF7B}" destId="{055C0670-49B2-4EC8-A0F4-59006CD04165}" srcOrd="0" destOrd="0" presId="urn:microsoft.com/office/officeart/2008/layout/VerticalCurvedList"/>
    <dgm:cxn modelId="{5FEA70C2-2446-45D3-A9D6-F53745F7590A}" type="presParOf" srcId="{587B5E1D-0E75-4F44-854F-4E2FC93D13B0}" destId="{0298EAB3-1543-41FD-81C8-9923475DA588}" srcOrd="3" destOrd="0" presId="urn:microsoft.com/office/officeart/2008/layout/VerticalCurvedList"/>
    <dgm:cxn modelId="{5DF4DE1D-0B17-46FC-8EE9-6572944F8FFA}" type="presParOf" srcId="{587B5E1D-0E75-4F44-854F-4E2FC93D13B0}" destId="{735912B6-A1F0-4C3A-8FF9-5F4B015E646E}" srcOrd="4" destOrd="0" presId="urn:microsoft.com/office/officeart/2008/layout/VerticalCurvedList"/>
    <dgm:cxn modelId="{47913558-EBE3-46D4-B8BC-EFD93BF49756}" type="presParOf" srcId="{735912B6-A1F0-4C3A-8FF9-5F4B015E646E}" destId="{ED8AE726-C8D1-42AB-AA94-1DA2AADBD5EA}" srcOrd="0" destOrd="0" presId="urn:microsoft.com/office/officeart/2008/layout/VerticalCurvedList"/>
    <dgm:cxn modelId="{F1F0D9A4-B4C4-4141-9880-A1D032AE8845}" type="presParOf" srcId="{587B5E1D-0E75-4F44-854F-4E2FC93D13B0}" destId="{CA1F7B3A-F0F3-4E48-8308-CFC14CC15341}" srcOrd="5" destOrd="0" presId="urn:microsoft.com/office/officeart/2008/layout/VerticalCurvedList"/>
    <dgm:cxn modelId="{287A83ED-6771-4C24-9E9A-0EA9AB86D3F5}" type="presParOf" srcId="{587B5E1D-0E75-4F44-854F-4E2FC93D13B0}" destId="{4DDA6F27-1B94-4239-93F3-FCC48A0FA815}" srcOrd="6" destOrd="0" presId="urn:microsoft.com/office/officeart/2008/layout/VerticalCurvedList"/>
    <dgm:cxn modelId="{AA31DDBF-FE13-44CA-A62D-090B216715C3}" type="presParOf" srcId="{4DDA6F27-1B94-4239-93F3-FCC48A0FA815}" destId="{186C8635-645D-4DEC-8A56-213F2E8273F6}"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04B4C-AAB3-4E98-B819-FFA4B26E0F48}">
      <dsp:nvSpPr>
        <dsp:cNvPr id="0" name=""/>
        <dsp:cNvSpPr/>
      </dsp:nvSpPr>
      <dsp:spPr>
        <a:xfrm>
          <a:off x="132975" y="4924007"/>
          <a:ext cx="5984422" cy="557328"/>
        </a:xfrm>
        <a:prstGeom prst="roundRect">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So then faith cometh by hearing, and hearing by the word of God.</a:t>
          </a:r>
        </a:p>
        <a:p>
          <a:pPr marL="0" lvl="0" indent="0" algn="ctr" defTabSz="488950">
            <a:lnSpc>
              <a:spcPct val="90000"/>
            </a:lnSpc>
            <a:spcBef>
              <a:spcPct val="0"/>
            </a:spcBef>
            <a:spcAft>
              <a:spcPct val="35000"/>
            </a:spcAft>
            <a:buNone/>
          </a:pPr>
          <a:r>
            <a:rPr lang="en-US" sz="1100" kern="1200" dirty="0"/>
            <a:t>Romans 10:17</a:t>
          </a:r>
        </a:p>
      </dsp:txBody>
      <dsp:txXfrm>
        <a:off x="160182" y="4951214"/>
        <a:ext cx="5930008" cy="502914"/>
      </dsp:txXfrm>
    </dsp:sp>
    <dsp:sp modelId="{C770A2E2-8BC1-45A2-A2C1-0DFB3157753F}">
      <dsp:nvSpPr>
        <dsp:cNvPr id="0" name=""/>
        <dsp:cNvSpPr/>
      </dsp:nvSpPr>
      <dsp:spPr>
        <a:xfrm>
          <a:off x="160563" y="0"/>
          <a:ext cx="5984422" cy="1950649"/>
        </a:xfrm>
        <a:prstGeom prst="rect">
          <a:avLst/>
        </a:prstGeom>
        <a:noFill/>
        <a:ln>
          <a:noFill/>
        </a:ln>
        <a:effectLst/>
      </dsp:spPr>
      <dsp:style>
        <a:lnRef idx="0">
          <a:scrgbClr r="0" g="0" b="0"/>
        </a:lnRef>
        <a:fillRef idx="0">
          <a:scrgbClr r="0" g="0" b="0"/>
        </a:fillRef>
        <a:effectRef idx="0">
          <a:scrgbClr r="0" g="0" b="0"/>
        </a:effectRef>
        <a:fontRef idx="minor"/>
      </dsp:style>
    </dsp:sp>
    <dsp:sp modelId="{CADBB960-056F-4580-86DF-358DDB4F2872}">
      <dsp:nvSpPr>
        <dsp:cNvPr id="0" name=""/>
        <dsp:cNvSpPr/>
      </dsp:nvSpPr>
      <dsp:spPr>
        <a:xfrm>
          <a:off x="3152775" y="2062115"/>
          <a:ext cx="0" cy="445862"/>
        </a:xfrm>
        <a:prstGeom prst="line">
          <a:avLst/>
        </a:prstGeom>
        <a:noFill/>
        <a:ln w="6350" cap="flat" cmpd="sng" algn="in">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25AA7D8-275F-4F61-9FFB-3EE2974CBB61}">
      <dsp:nvSpPr>
        <dsp:cNvPr id="0" name=""/>
        <dsp:cNvSpPr/>
      </dsp:nvSpPr>
      <dsp:spPr>
        <a:xfrm>
          <a:off x="3097042" y="1950649"/>
          <a:ext cx="111465" cy="111465"/>
        </a:xfrm>
        <a:prstGeom prst="ellips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8260" rIns="48260" bIns="48260" numCol="1" spcCol="1270" anchor="ctr" anchorCtr="0">
          <a:noAutofit/>
        </a:bodyPr>
        <a:lstStyle/>
        <a:p>
          <a:pPr marL="0" lvl="0" indent="0" algn="l" defTabSz="844550">
            <a:lnSpc>
              <a:spcPct val="90000"/>
            </a:lnSpc>
            <a:spcBef>
              <a:spcPct val="0"/>
            </a:spcBef>
            <a:spcAft>
              <a:spcPct val="35000"/>
            </a:spcAft>
            <a:buNone/>
            <a:defRPr cap="all"/>
          </a:pPr>
          <a:r>
            <a:rPr lang="en-US" sz="1900" kern="1200" dirty="0"/>
            <a:t>Treat first time visitors as guests of God, not strangers</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8260" rIns="48260" bIns="48260" numCol="1" spcCol="1270" anchor="ctr" anchorCtr="0">
          <a:noAutofit/>
        </a:bodyPr>
        <a:lstStyle/>
        <a:p>
          <a:pPr marL="0" lvl="0" indent="0" algn="l" defTabSz="844550">
            <a:lnSpc>
              <a:spcPct val="90000"/>
            </a:lnSpc>
            <a:spcBef>
              <a:spcPct val="0"/>
            </a:spcBef>
            <a:spcAft>
              <a:spcPct val="35000"/>
            </a:spcAft>
            <a:buNone/>
            <a:defRPr cap="all"/>
          </a:pPr>
          <a:r>
            <a:rPr lang="en-US" sz="1900" kern="1200"/>
            <a:t>Smile at everyone and offer your hand</a:t>
          </a:r>
          <a:endParaRPr lang="en-US" sz="1900" kern="1200" dirty="0"/>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8260" rIns="48260" bIns="48260" numCol="1" spcCol="1270" anchor="ctr" anchorCtr="0">
          <a:noAutofit/>
        </a:bodyPr>
        <a:lstStyle/>
        <a:p>
          <a:pPr marL="0" lvl="0" indent="0" algn="l" defTabSz="844550">
            <a:lnSpc>
              <a:spcPct val="90000"/>
            </a:lnSpc>
            <a:spcBef>
              <a:spcPct val="0"/>
            </a:spcBef>
            <a:spcAft>
              <a:spcPct val="35000"/>
            </a:spcAft>
            <a:buNone/>
            <a:defRPr cap="all"/>
          </a:pPr>
          <a:r>
            <a:rPr lang="en-US" sz="1900" kern="1200"/>
            <a:t>Look people in the eye</a:t>
          </a:r>
          <a:endParaRPr lang="en-US" sz="1900" kern="1200" dirty="0"/>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0800" rIns="50800" bIns="50800" numCol="1" spcCol="1270" anchor="ctr" anchorCtr="0">
          <a:noAutofit/>
        </a:bodyPr>
        <a:lstStyle/>
        <a:p>
          <a:pPr marL="0" lvl="0" indent="0" algn="l" defTabSz="889000">
            <a:lnSpc>
              <a:spcPct val="90000"/>
            </a:lnSpc>
            <a:spcBef>
              <a:spcPct val="0"/>
            </a:spcBef>
            <a:spcAft>
              <a:spcPct val="35000"/>
            </a:spcAft>
            <a:buNone/>
            <a:defRPr cap="all"/>
          </a:pPr>
          <a:r>
            <a:rPr lang="en-US" sz="2000" kern="1200" dirty="0"/>
            <a:t>Ask questions to learn about your guest</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0800" rIns="50800" bIns="50800" numCol="1" spcCol="1270" anchor="ctr" anchorCtr="0">
          <a:noAutofit/>
        </a:bodyPr>
        <a:lstStyle/>
        <a:p>
          <a:pPr marL="0" lvl="0" indent="0" algn="l" defTabSz="889000">
            <a:lnSpc>
              <a:spcPct val="90000"/>
            </a:lnSpc>
            <a:spcBef>
              <a:spcPct val="0"/>
            </a:spcBef>
            <a:spcAft>
              <a:spcPct val="35000"/>
            </a:spcAft>
            <a:buNone/>
            <a:defRPr cap="all"/>
          </a:pPr>
          <a:r>
            <a:rPr lang="en-US" sz="2000" kern="1200" dirty="0"/>
            <a:t>Listening is a very effective way to show love</a:t>
          </a:r>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0800" rIns="50800" bIns="50800" numCol="1" spcCol="1270" anchor="ctr" anchorCtr="0">
          <a:noAutofit/>
        </a:bodyPr>
        <a:lstStyle/>
        <a:p>
          <a:pPr marL="0" lvl="0" indent="0" algn="l" defTabSz="889000">
            <a:lnSpc>
              <a:spcPct val="90000"/>
            </a:lnSpc>
            <a:spcBef>
              <a:spcPct val="0"/>
            </a:spcBef>
            <a:spcAft>
              <a:spcPct val="35000"/>
            </a:spcAft>
            <a:buNone/>
            <a:defRPr cap="all"/>
          </a:pPr>
          <a:r>
            <a:rPr lang="en-US" sz="2000" kern="1200" dirty="0"/>
            <a:t>Greet children at their level</a:t>
          </a:r>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3180" rIns="43180" bIns="43180" numCol="1" spcCol="1270" anchor="ctr" anchorCtr="0">
          <a:noAutofit/>
        </a:bodyPr>
        <a:lstStyle/>
        <a:p>
          <a:pPr marL="0" lvl="0" indent="0" algn="l" defTabSz="755650">
            <a:lnSpc>
              <a:spcPct val="90000"/>
            </a:lnSpc>
            <a:spcBef>
              <a:spcPct val="0"/>
            </a:spcBef>
            <a:spcAft>
              <a:spcPct val="35000"/>
            </a:spcAft>
            <a:buNone/>
            <a:defRPr cap="all"/>
          </a:pPr>
          <a:r>
            <a:rPr lang="en-US" sz="1700" kern="1200" dirty="0"/>
            <a:t>Take initiative, don’t wait on someone else</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3180" rIns="43180" bIns="43180" numCol="1" spcCol="1270" anchor="ctr" anchorCtr="0">
          <a:noAutofit/>
        </a:bodyPr>
        <a:lstStyle/>
        <a:p>
          <a:pPr marL="0" lvl="0" indent="0" algn="l" defTabSz="755650">
            <a:lnSpc>
              <a:spcPct val="90000"/>
            </a:lnSpc>
            <a:spcBef>
              <a:spcPct val="0"/>
            </a:spcBef>
            <a:spcAft>
              <a:spcPct val="35000"/>
            </a:spcAft>
            <a:buNone/>
            <a:defRPr cap="all"/>
          </a:pPr>
          <a:r>
            <a:rPr lang="en-US" sz="1700" kern="1200" dirty="0"/>
            <a:t>Learn people’s names and remember them</a:t>
          </a:r>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43180" rIns="43180" bIns="43180" numCol="1" spcCol="1270" anchor="ctr" anchorCtr="0">
          <a:noAutofit/>
        </a:bodyPr>
        <a:lstStyle/>
        <a:p>
          <a:pPr marL="0" lvl="0" indent="0" algn="l" defTabSz="755650">
            <a:lnSpc>
              <a:spcPct val="90000"/>
            </a:lnSpc>
            <a:spcBef>
              <a:spcPct val="0"/>
            </a:spcBef>
            <a:spcAft>
              <a:spcPct val="35000"/>
            </a:spcAft>
            <a:buNone/>
            <a:defRPr cap="all"/>
          </a:pPr>
          <a:r>
            <a:rPr lang="en-US" sz="1700" kern="1200" dirty="0"/>
            <a:t>Use appropriate touch</a:t>
          </a:r>
        </a:p>
        <a:p>
          <a:pPr marL="0" lvl="0" indent="0" algn="l" defTabSz="755650">
            <a:lnSpc>
              <a:spcPct val="90000"/>
            </a:lnSpc>
            <a:spcBef>
              <a:spcPct val="0"/>
            </a:spcBef>
            <a:spcAft>
              <a:spcPct val="35000"/>
            </a:spcAft>
            <a:buNone/>
            <a:defRPr cap="all"/>
          </a:pPr>
          <a:r>
            <a:rPr lang="en-US" sz="1700" kern="1200" dirty="0"/>
            <a:t>Such as: handshake, pat on back</a:t>
          </a:r>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Let children be children</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Invite visitors to join YOU at something (fellowship meal, sitting with you at service, </a:t>
          </a:r>
          <a:r>
            <a:rPr lang="en-US" sz="1500" kern="1200" dirty="0" err="1"/>
            <a:t>etc</a:t>
          </a:r>
          <a:r>
            <a:rPr lang="en-US" sz="1500" kern="1200" dirty="0"/>
            <a:t>)</a:t>
          </a:r>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Never let new people sit alone</a:t>
          </a:r>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Help visitors find seating that suits their needs</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1">
            <a:shade val="50000"/>
            <a:hueOff val="520350"/>
            <a:satOff val="-30057"/>
            <a:lumOff val="3302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Help by giving new people a tour to help them feel more comfortable</a:t>
          </a:r>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1">
              <a:shade val="50000"/>
              <a:hueOff val="520350"/>
              <a:satOff val="-30057"/>
              <a:lumOff val="33026"/>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1">
            <a:shade val="50000"/>
            <a:hueOff val="520350"/>
            <a:satOff val="-30057"/>
            <a:lumOff val="3302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38100" rIns="38100" bIns="38100" numCol="1" spcCol="1270" anchor="ctr" anchorCtr="0">
          <a:noAutofit/>
        </a:bodyPr>
        <a:lstStyle/>
        <a:p>
          <a:pPr marL="0" lvl="0" indent="0" algn="l" defTabSz="666750">
            <a:lnSpc>
              <a:spcPct val="90000"/>
            </a:lnSpc>
            <a:spcBef>
              <a:spcPct val="0"/>
            </a:spcBef>
            <a:spcAft>
              <a:spcPct val="35000"/>
            </a:spcAft>
            <a:buNone/>
            <a:defRPr cap="all"/>
          </a:pPr>
          <a:r>
            <a:rPr lang="en-US" sz="1500" kern="1200" dirty="0"/>
            <a:t>Invite them to fill out a connect card or visitor registration</a:t>
          </a:r>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1">
              <a:shade val="50000"/>
              <a:hueOff val="520350"/>
              <a:satOff val="-30057"/>
              <a:lumOff val="330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3B4D0-57A0-407B-87F2-AD9BD85D4DE7}">
      <dsp:nvSpPr>
        <dsp:cNvPr id="0" name=""/>
        <dsp:cNvSpPr/>
      </dsp:nvSpPr>
      <dsp:spPr>
        <a:xfrm>
          <a:off x="-4105805" y="-630138"/>
          <a:ext cx="4892476" cy="4892476"/>
        </a:xfrm>
        <a:prstGeom prst="blockArc">
          <a:avLst>
            <a:gd name="adj1" fmla="val 18900000"/>
            <a:gd name="adj2" fmla="val 2700000"/>
            <a:gd name="adj3" fmla="val 441"/>
          </a:avLst>
        </a:pr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7C803-1A6D-4297-B616-77D883BCD07E}">
      <dsp:nvSpPr>
        <dsp:cNvPr id="0" name=""/>
        <dsp:cNvSpPr/>
      </dsp:nvSpPr>
      <dsp:spPr>
        <a:xfrm>
          <a:off x="505906" y="363220"/>
          <a:ext cx="4669660" cy="726440"/>
        </a:xfrm>
        <a:prstGeom prst="rect">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3340" rIns="53340" bIns="5334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Let them know you’re glad they are here</a:t>
          </a:r>
        </a:p>
      </dsp:txBody>
      <dsp:txXfrm>
        <a:off x="505906" y="363220"/>
        <a:ext cx="4669660" cy="726440"/>
      </dsp:txXfrm>
    </dsp:sp>
    <dsp:sp modelId="{055C0670-49B2-4EC8-A0F4-59006CD04165}">
      <dsp:nvSpPr>
        <dsp:cNvPr id="0" name=""/>
        <dsp:cNvSpPr/>
      </dsp:nvSpPr>
      <dsp:spPr>
        <a:xfrm>
          <a:off x="51881" y="272415"/>
          <a:ext cx="908050" cy="908050"/>
        </a:xfrm>
        <a:prstGeom prst="ellipse">
          <a:avLst/>
        </a:prstGeom>
        <a:solidFill>
          <a:schemeClr val="lt1">
            <a:hueOff val="0"/>
            <a:satOff val="0"/>
            <a:lumOff val="0"/>
            <a:alphaOff val="0"/>
          </a:schemeClr>
        </a:solidFill>
        <a:ln w="15875"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8EAB3-1543-41FD-81C8-9923475DA588}">
      <dsp:nvSpPr>
        <dsp:cNvPr id="0" name=""/>
        <dsp:cNvSpPr/>
      </dsp:nvSpPr>
      <dsp:spPr>
        <a:xfrm>
          <a:off x="769967" y="1452880"/>
          <a:ext cx="4405599" cy="726440"/>
        </a:xfrm>
        <a:prstGeom prst="rect">
          <a:avLst/>
        </a:prstGeom>
        <a:solidFill>
          <a:schemeClr val="accent1">
            <a:shade val="50000"/>
            <a:hueOff val="520350"/>
            <a:satOff val="-30057"/>
            <a:lumOff val="3302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3340" rIns="53340" bIns="5334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Pray for them throughout  your week</a:t>
          </a:r>
        </a:p>
      </dsp:txBody>
      <dsp:txXfrm>
        <a:off x="769967" y="1452880"/>
        <a:ext cx="4405599" cy="726440"/>
      </dsp:txXfrm>
    </dsp:sp>
    <dsp:sp modelId="{ED8AE726-C8D1-42AB-AA94-1DA2AADBD5EA}">
      <dsp:nvSpPr>
        <dsp:cNvPr id="0" name=""/>
        <dsp:cNvSpPr/>
      </dsp:nvSpPr>
      <dsp:spPr>
        <a:xfrm>
          <a:off x="315942" y="1362075"/>
          <a:ext cx="908050" cy="908050"/>
        </a:xfrm>
        <a:prstGeom prst="ellipse">
          <a:avLst/>
        </a:prstGeom>
        <a:solidFill>
          <a:schemeClr val="lt1">
            <a:hueOff val="0"/>
            <a:satOff val="0"/>
            <a:lumOff val="0"/>
            <a:alphaOff val="0"/>
          </a:schemeClr>
        </a:solidFill>
        <a:ln w="15875" cap="rnd" cmpd="sng" algn="ctr">
          <a:solidFill>
            <a:schemeClr val="accent1">
              <a:shade val="50000"/>
              <a:hueOff val="520350"/>
              <a:satOff val="-30057"/>
              <a:lumOff val="33026"/>
              <a:alphaOff val="0"/>
            </a:schemeClr>
          </a:solidFill>
          <a:prstDash val="solid"/>
        </a:ln>
        <a:effectLst/>
      </dsp:spPr>
      <dsp:style>
        <a:lnRef idx="2">
          <a:scrgbClr r="0" g="0" b="0"/>
        </a:lnRef>
        <a:fillRef idx="1">
          <a:scrgbClr r="0" g="0" b="0"/>
        </a:fillRef>
        <a:effectRef idx="0">
          <a:scrgbClr r="0" g="0" b="0"/>
        </a:effectRef>
        <a:fontRef idx="minor"/>
      </dsp:style>
    </dsp:sp>
    <dsp:sp modelId="{CA1F7B3A-F0F3-4E48-8308-CFC14CC15341}">
      <dsp:nvSpPr>
        <dsp:cNvPr id="0" name=""/>
        <dsp:cNvSpPr/>
      </dsp:nvSpPr>
      <dsp:spPr>
        <a:xfrm>
          <a:off x="505906" y="2542540"/>
          <a:ext cx="4669660" cy="726440"/>
        </a:xfrm>
        <a:prstGeom prst="rect">
          <a:avLst/>
        </a:prstGeom>
        <a:solidFill>
          <a:schemeClr val="accent1">
            <a:shade val="50000"/>
            <a:hueOff val="520350"/>
            <a:satOff val="-30057"/>
            <a:lumOff val="3302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612" tIns="53340" rIns="53340" bIns="5334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Be yourself!!!</a:t>
          </a:r>
        </a:p>
      </dsp:txBody>
      <dsp:txXfrm>
        <a:off x="505906" y="2542540"/>
        <a:ext cx="4669660" cy="726440"/>
      </dsp:txXfrm>
    </dsp:sp>
    <dsp:sp modelId="{186C8635-645D-4DEC-8A56-213F2E8273F6}">
      <dsp:nvSpPr>
        <dsp:cNvPr id="0" name=""/>
        <dsp:cNvSpPr/>
      </dsp:nvSpPr>
      <dsp:spPr>
        <a:xfrm>
          <a:off x="51881" y="2451735"/>
          <a:ext cx="908050" cy="908050"/>
        </a:xfrm>
        <a:prstGeom prst="ellipse">
          <a:avLst/>
        </a:prstGeom>
        <a:solidFill>
          <a:schemeClr val="lt1">
            <a:hueOff val="0"/>
            <a:satOff val="0"/>
            <a:lumOff val="0"/>
            <a:alphaOff val="0"/>
          </a:schemeClr>
        </a:solidFill>
        <a:ln w="15875" cap="rnd" cmpd="sng" algn="ctr">
          <a:solidFill>
            <a:schemeClr val="accent1">
              <a:shade val="50000"/>
              <a:hueOff val="520350"/>
              <a:satOff val="-30057"/>
              <a:lumOff val="330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A0533-A760-432F-87BD-515264C2976F}" type="datetimeFigureOut">
              <a:rPr lang="en-US" smtClean="0"/>
              <a:t>8/13/2019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46F2B-1084-40BA-9F0A-B1F6847335C5}" type="slidenum">
              <a:rPr lang="en-US" smtClean="0"/>
              <a:t>‹#›</a:t>
            </a:fld>
            <a:endParaRPr lang="en-US" dirty="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5F0045C-9C5D-4237-8D86-673F5CDEB9EE}" type="datetime1">
              <a:rPr lang="en-US" smtClean="0"/>
              <a:t>8/13/2019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67B8F-408A-4799-8025-D8E6A24772E6}" type="datetime1">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DDB780-22E9-4312-A599-46A93874FF08}" type="datetime1">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336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7396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5525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9107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8/13/2019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6890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8/13/2019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6529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5016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73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814403-9862-4182-8204-7E0A97B81197}" type="datetime1">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8/13/2019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20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962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475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7732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9064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666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0C17E77-2DAA-4CB5-A4E8-D837BAC7CF0D}" type="datetime1">
              <a:rPr lang="en-US" smtClean="0"/>
              <a:t>8/13/2019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473D21-3DB0-4757-A0C3-9BF1531E10F7}" type="datetime1">
              <a:rPr lang="en-US" smtClean="0"/>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A93D1C-D964-4E47-86BA-BB7378BAB4BB}" type="datetime1">
              <a:rPr lang="en-US" smtClean="0"/>
              <a:t>8/13/2019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79A4F-B37D-4491-8B8B-837EBDB6A2F5}" type="datetime1">
              <a:rPr lang="en-US" smtClean="0"/>
              <a:t>8/13/2019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B2006-E458-484A-ACB8-9903F9ACB1A6}" type="datetime1">
              <a:rPr lang="en-US" smtClean="0"/>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048988D-49FE-46D4-B507-CE81D11841F0}" type="datetime1">
              <a:rPr lang="en-US" smtClean="0"/>
              <a:t>8/13/2019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C3AD5F3C-E7D1-47CF-9B56-98BA1F779CE1}" type="datetime1">
              <a:rPr lang="en-US" smtClean="0"/>
              <a:t>8/13/2019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0113EB9-F8D2-4880-8A7F-2DBB73160BFC}" type="datetime1">
              <a:rPr lang="en-US" smtClean="0"/>
              <a:t>8/13/2019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8/13/2019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5232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image" Target="../media/image9.png"/><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644003" y="954923"/>
            <a:ext cx="5875694" cy="4504620"/>
          </a:xfrm>
        </p:spPr>
        <p:txBody>
          <a:bodyPr>
            <a:normAutofit/>
          </a:bodyPr>
          <a:lstStyle/>
          <a:p>
            <a:r>
              <a:rPr lang="en-US" sz="9600" dirty="0"/>
              <a:t>Just</a:t>
            </a:r>
            <a:br>
              <a:rPr lang="en-US" sz="9600" dirty="0"/>
            </a:br>
            <a:r>
              <a:rPr lang="en-US" sz="9600" dirty="0"/>
              <a:t>do</a:t>
            </a:r>
            <a:br>
              <a:rPr lang="en-US" sz="9600" dirty="0"/>
            </a:br>
            <a:r>
              <a:rPr lang="en-US" sz="9600" dirty="0"/>
              <a:t>it</a:t>
            </a:r>
          </a:p>
        </p:txBody>
      </p:sp>
      <p:sp>
        <p:nvSpPr>
          <p:cNvPr id="3" name="Subtitle 2">
            <a:extLst>
              <a:ext uri="{FF2B5EF4-FFF2-40B4-BE49-F238E27FC236}">
                <a16:creationId xmlns:a16="http://schemas.microsoft.com/office/drawing/2014/main" id="{01F61DBF-2C3F-4F06-BAE0-5C6A7317D5C9}"/>
              </a:ext>
            </a:extLst>
          </p:cNvPr>
          <p:cNvSpPr>
            <a:spLocks noGrp="1"/>
          </p:cNvSpPr>
          <p:nvPr>
            <p:ph type="subTitle" idx="1"/>
          </p:nvPr>
        </p:nvSpPr>
        <p:spPr>
          <a:xfrm>
            <a:off x="643158" y="5572664"/>
            <a:ext cx="5877385" cy="841803"/>
          </a:xfrm>
        </p:spPr>
        <p:txBody>
          <a:bodyPr>
            <a:normAutofit/>
          </a:bodyPr>
          <a:lstStyle/>
          <a:p>
            <a:r>
              <a:rPr lang="en-US" dirty="0">
                <a:solidFill>
                  <a:schemeClr val="bg2"/>
                </a:solidFill>
              </a:rPr>
              <a:t>James 1:21-27</a:t>
            </a:r>
          </a:p>
          <a:p>
            <a:r>
              <a:rPr lang="en-US" dirty="0">
                <a:solidFill>
                  <a:schemeClr val="bg2"/>
                </a:solidFill>
              </a:rPr>
              <a:t>John 13:17</a:t>
            </a:r>
          </a:p>
        </p:txBody>
      </p:sp>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reflection in puddle of someone running">
            <a:extLst>
              <a:ext uri="{FF2B5EF4-FFF2-40B4-BE49-F238E27FC236}">
                <a16:creationId xmlns:a16="http://schemas.microsoft.com/office/drawing/2014/main" id="{F92AED05-CE03-4017-91A7-1CB221B81A20}"/>
              </a:ext>
            </a:extLst>
          </p:cNvPr>
          <p:cNvPicPr>
            <a:picLocks noChangeAspect="1"/>
          </p:cNvPicPr>
          <p:nvPr/>
        </p:nvPicPr>
        <p:blipFill rotWithShape="1">
          <a:blip r:embed="rId2"/>
          <a:srcRect l="19000" r="29584" b="-1"/>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71827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graphicFrame>
        <p:nvGraphicFramePr>
          <p:cNvPr id="11" name="Content Placeholder 2" descr="Icon SmartArt">
            <a:extLst>
              <a:ext uri="{FF2B5EF4-FFF2-40B4-BE49-F238E27FC236}">
                <a16:creationId xmlns:a16="http://schemas.microsoft.com/office/drawing/2014/main" id="{E3ED3676-AF55-5243-80AF-E4C3CB787FAB}"/>
              </a:ext>
            </a:extLst>
          </p:cNvPr>
          <p:cNvGraphicFramePr>
            <a:graphicFrameLocks/>
          </p:cNvGraphicFramePr>
          <p:nvPr/>
        </p:nvGraphicFramePr>
        <p:xfrm>
          <a:off x="373569" y="-3630"/>
          <a:ext cx="5223934"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2" descr="Icon SmartArt">
            <a:extLst>
              <a:ext uri="{FF2B5EF4-FFF2-40B4-BE49-F238E27FC236}">
                <a16:creationId xmlns:a16="http://schemas.microsoft.com/office/drawing/2014/main" id="{E5EF0CC9-7D30-41A3-9EE1-5B1575405F21}"/>
              </a:ext>
            </a:extLst>
          </p:cNvPr>
          <p:cNvGraphicFramePr>
            <a:graphicFrameLocks/>
          </p:cNvGraphicFramePr>
          <p:nvPr/>
        </p:nvGraphicFramePr>
        <p:xfrm>
          <a:off x="6485120" y="-3630"/>
          <a:ext cx="5223934" cy="363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Content Placeholder 2" descr="Icon SmartArt">
            <a:extLst>
              <a:ext uri="{FF2B5EF4-FFF2-40B4-BE49-F238E27FC236}">
                <a16:creationId xmlns:a16="http://schemas.microsoft.com/office/drawing/2014/main" id="{32A02C17-A8C8-40C4-9146-0BC5E6FFD94F}"/>
              </a:ext>
            </a:extLst>
          </p:cNvPr>
          <p:cNvGraphicFramePr>
            <a:graphicFrameLocks/>
          </p:cNvGraphicFramePr>
          <p:nvPr/>
        </p:nvGraphicFramePr>
        <p:xfrm>
          <a:off x="373569" y="3228909"/>
          <a:ext cx="5223934" cy="3632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Content Placeholder 2" descr="Icon SmartArt">
            <a:extLst>
              <a:ext uri="{FF2B5EF4-FFF2-40B4-BE49-F238E27FC236}">
                <a16:creationId xmlns:a16="http://schemas.microsoft.com/office/drawing/2014/main" id="{C5F4FB60-2168-4AC6-B08B-2A799DC22A63}"/>
              </a:ext>
            </a:extLst>
          </p:cNvPr>
          <p:cNvGraphicFramePr>
            <a:graphicFrameLocks/>
          </p:cNvGraphicFramePr>
          <p:nvPr/>
        </p:nvGraphicFramePr>
        <p:xfrm>
          <a:off x="6485120" y="3242904"/>
          <a:ext cx="5223934" cy="36322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94855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graphicFrame>
        <p:nvGraphicFramePr>
          <p:cNvPr id="11" name="Content Placeholder 2" descr="Icon SmartArt">
            <a:extLst>
              <a:ext uri="{FF2B5EF4-FFF2-40B4-BE49-F238E27FC236}">
                <a16:creationId xmlns:a16="http://schemas.microsoft.com/office/drawing/2014/main" id="{E3ED3676-AF55-5243-80AF-E4C3CB787FAB}"/>
              </a:ext>
            </a:extLst>
          </p:cNvPr>
          <p:cNvGraphicFramePr>
            <a:graphicFrameLocks/>
          </p:cNvGraphicFramePr>
          <p:nvPr/>
        </p:nvGraphicFramePr>
        <p:xfrm>
          <a:off x="3982532" y="15031"/>
          <a:ext cx="5223934"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2" descr="Icon SmartArt">
            <a:extLst>
              <a:ext uri="{FF2B5EF4-FFF2-40B4-BE49-F238E27FC236}">
                <a16:creationId xmlns:a16="http://schemas.microsoft.com/office/drawing/2014/main" id="{32A02C17-A8C8-40C4-9146-0BC5E6FFD94F}"/>
              </a:ext>
            </a:extLst>
          </p:cNvPr>
          <p:cNvGraphicFramePr>
            <a:graphicFrameLocks/>
          </p:cNvGraphicFramePr>
          <p:nvPr/>
        </p:nvGraphicFramePr>
        <p:xfrm>
          <a:off x="3982532" y="3257418"/>
          <a:ext cx="5223934" cy="363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43846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8"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 name="Content Placeholder 2" descr="SmartArt timeline placeholder">
            <a:extLst>
              <a:ext uri="{FF2B5EF4-FFF2-40B4-BE49-F238E27FC236}">
                <a16:creationId xmlns:a16="http://schemas.microsoft.com/office/drawing/2014/main" id="{93C3D81C-D261-4493-942F-A53CECB4AAB1}"/>
              </a:ext>
            </a:extLst>
          </p:cNvPr>
          <p:cNvGraphicFramePr>
            <a:graphicFrameLocks noGrp="1"/>
          </p:cNvGraphicFramePr>
          <p:nvPr>
            <p:ph idx="1"/>
            <p:extLst>
              <p:ext uri="{D42A27DB-BD31-4B8C-83A1-F6EECF244321}">
                <p14:modId xmlns:p14="http://schemas.microsoft.com/office/powerpoint/2010/main" val="1366068374"/>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84806D2-3CDF-4070-AF3B-DC017A5A0A83}"/>
              </a:ext>
            </a:extLst>
          </p:cNvPr>
          <p:cNvSpPr>
            <a:spLocks noGrp="1"/>
          </p:cNvSpPr>
          <p:nvPr>
            <p:ph type="title"/>
          </p:nvPr>
        </p:nvSpPr>
        <p:spPr>
          <a:xfrm>
            <a:off x="8050787" y="482321"/>
            <a:ext cx="3656581" cy="5571625"/>
          </a:xfrm>
        </p:spPr>
        <p:txBody>
          <a:bodyPr anchor="ctr">
            <a:normAutofit/>
          </a:bodyPr>
          <a:lstStyle/>
          <a:p>
            <a:pPr algn="ctr"/>
            <a:r>
              <a:rPr lang="en-US" dirty="0"/>
              <a:t>I. </a:t>
            </a:r>
            <a:r>
              <a:rPr lang="en-US" dirty="0" err="1"/>
              <a:t>Gotta</a:t>
            </a:r>
            <a:r>
              <a:rPr lang="en-US" dirty="0"/>
              <a:t> KNOW it</a:t>
            </a:r>
            <a:br>
              <a:rPr lang="en-US" dirty="0"/>
            </a:br>
            <a:br>
              <a:rPr lang="en-US" dirty="0"/>
            </a:br>
            <a:r>
              <a:rPr lang="en-US" sz="2800" dirty="0"/>
              <a:t>[hear the word]</a:t>
            </a:r>
            <a:endParaRPr lang="en-US" dirty="0"/>
          </a:p>
        </p:txBody>
      </p:sp>
      <p:pic>
        <p:nvPicPr>
          <p:cNvPr id="4" name="Picture 3">
            <a:extLst>
              <a:ext uri="{FF2B5EF4-FFF2-40B4-BE49-F238E27FC236}">
                <a16:creationId xmlns:a16="http://schemas.microsoft.com/office/drawing/2014/main" id="{841779C0-5E7A-44DA-B867-4099E575DE40}"/>
              </a:ext>
            </a:extLst>
          </p:cNvPr>
          <p:cNvPicPr>
            <a:picLocks noChangeAspect="1"/>
          </p:cNvPicPr>
          <p:nvPr/>
        </p:nvPicPr>
        <p:blipFill>
          <a:blip r:embed="rId7"/>
          <a:stretch>
            <a:fillRect/>
          </a:stretch>
        </p:blipFill>
        <p:spPr>
          <a:xfrm>
            <a:off x="315371" y="1131214"/>
            <a:ext cx="6777903" cy="3541454"/>
          </a:xfrm>
          <a:prstGeom prst="rect">
            <a:avLst/>
          </a:prstGeom>
        </p:spPr>
      </p:pic>
    </p:spTree>
    <p:extLst>
      <p:ext uri="{BB962C8B-B14F-4D97-AF65-F5344CB8AC3E}">
        <p14:creationId xmlns:p14="http://schemas.microsoft.com/office/powerpoint/2010/main" val="178878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8"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 name="Content Placeholder 2" descr="SmartArt timeline placeholder">
            <a:extLst>
              <a:ext uri="{FF2B5EF4-FFF2-40B4-BE49-F238E27FC236}">
                <a16:creationId xmlns:a16="http://schemas.microsoft.com/office/drawing/2014/main" id="{93C3D81C-D261-4493-942F-A53CECB4AAB1}"/>
              </a:ext>
            </a:extLst>
          </p:cNvPr>
          <p:cNvGraphicFramePr>
            <a:graphicFrameLocks noGrp="1"/>
          </p:cNvGraphicFramePr>
          <p:nvPr>
            <p:ph idx="1"/>
            <p:extLst>
              <p:ext uri="{D42A27DB-BD31-4B8C-83A1-F6EECF244321}">
                <p14:modId xmlns:p14="http://schemas.microsoft.com/office/powerpoint/2010/main" val="628748296"/>
              </p:ext>
            </p:extLst>
          </p:nvPr>
        </p:nvGraphicFramePr>
        <p:xfrm>
          <a:off x="539546" y="499582"/>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84806D2-3CDF-4070-AF3B-DC017A5A0A83}"/>
              </a:ext>
            </a:extLst>
          </p:cNvPr>
          <p:cNvSpPr>
            <a:spLocks noGrp="1"/>
          </p:cNvSpPr>
          <p:nvPr>
            <p:ph type="title"/>
          </p:nvPr>
        </p:nvSpPr>
        <p:spPr>
          <a:xfrm>
            <a:off x="1196981" y="510679"/>
            <a:ext cx="4276625" cy="5571625"/>
          </a:xfrm>
        </p:spPr>
        <p:txBody>
          <a:bodyPr anchor="ctr">
            <a:normAutofit/>
          </a:bodyPr>
          <a:lstStyle/>
          <a:p>
            <a:pPr algn="ctr"/>
            <a:r>
              <a:rPr lang="en-US" dirty="0"/>
              <a:t>II. </a:t>
            </a:r>
            <a:r>
              <a:rPr lang="en-US" dirty="0" err="1"/>
              <a:t>gotta</a:t>
            </a:r>
            <a:r>
              <a:rPr lang="en-US" dirty="0"/>
              <a:t> be it</a:t>
            </a:r>
            <a:br>
              <a:rPr lang="en-US" dirty="0"/>
            </a:br>
            <a:r>
              <a:rPr lang="en-US" sz="4400" dirty="0"/>
              <a:t>(Be free)</a:t>
            </a:r>
            <a:br>
              <a:rPr lang="en-US" dirty="0"/>
            </a:br>
            <a:br>
              <a:rPr lang="en-US" dirty="0"/>
            </a:br>
            <a:r>
              <a:rPr lang="en-US" sz="2800" dirty="0"/>
              <a:t>[you can’t do it until you be it]</a:t>
            </a:r>
            <a:endParaRPr lang="en-US" dirty="0"/>
          </a:p>
        </p:txBody>
      </p:sp>
      <p:pic>
        <p:nvPicPr>
          <p:cNvPr id="5" name="Picture 4">
            <a:extLst>
              <a:ext uri="{FF2B5EF4-FFF2-40B4-BE49-F238E27FC236}">
                <a16:creationId xmlns:a16="http://schemas.microsoft.com/office/drawing/2014/main" id="{E19DCA48-7C8C-446F-A23C-30F9CD9C8E89}"/>
              </a:ext>
            </a:extLst>
          </p:cNvPr>
          <p:cNvPicPr>
            <a:picLocks noChangeAspect="1"/>
          </p:cNvPicPr>
          <p:nvPr/>
        </p:nvPicPr>
        <p:blipFill rotWithShape="1">
          <a:blip r:embed="rId7"/>
          <a:srcRect l="22087" r="19564"/>
          <a:stretch/>
        </p:blipFill>
        <p:spPr>
          <a:xfrm>
            <a:off x="5972081" y="772309"/>
            <a:ext cx="5176888" cy="4990691"/>
          </a:xfrm>
          <a:prstGeom prst="rect">
            <a:avLst/>
          </a:prstGeom>
        </p:spPr>
      </p:pic>
    </p:spTree>
    <p:extLst>
      <p:ext uri="{BB962C8B-B14F-4D97-AF65-F5344CB8AC3E}">
        <p14:creationId xmlns:p14="http://schemas.microsoft.com/office/powerpoint/2010/main" val="401909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8"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 name="Content Placeholder 2" descr="SmartArt timeline placeholder">
            <a:extLst>
              <a:ext uri="{FF2B5EF4-FFF2-40B4-BE49-F238E27FC236}">
                <a16:creationId xmlns:a16="http://schemas.microsoft.com/office/drawing/2014/main" id="{93C3D81C-D261-4493-942F-A53CECB4AAB1}"/>
              </a:ext>
            </a:extLst>
          </p:cNvPr>
          <p:cNvGraphicFramePr>
            <a:graphicFrameLocks noGrp="1"/>
          </p:cNvGraphicFramePr>
          <p:nvPr>
            <p:ph idx="1"/>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84806D2-3CDF-4070-AF3B-DC017A5A0A83}"/>
              </a:ext>
            </a:extLst>
          </p:cNvPr>
          <p:cNvSpPr>
            <a:spLocks noGrp="1"/>
          </p:cNvSpPr>
          <p:nvPr>
            <p:ph type="title"/>
          </p:nvPr>
        </p:nvSpPr>
        <p:spPr>
          <a:xfrm>
            <a:off x="7872885" y="2894991"/>
            <a:ext cx="4015430" cy="1659390"/>
          </a:xfrm>
        </p:spPr>
        <p:txBody>
          <a:bodyPr anchor="ctr">
            <a:normAutofit fontScale="90000"/>
          </a:bodyPr>
          <a:lstStyle/>
          <a:p>
            <a:pPr algn="ctr"/>
            <a:r>
              <a:rPr lang="en-US" dirty="0"/>
              <a:t>III. </a:t>
            </a:r>
            <a:r>
              <a:rPr lang="en-US" dirty="0" err="1"/>
              <a:t>Gotta</a:t>
            </a:r>
            <a:br>
              <a:rPr lang="en-US" dirty="0"/>
            </a:br>
            <a:r>
              <a:rPr lang="en-US" sz="9600" dirty="0">
                <a:solidFill>
                  <a:schemeClr val="accent1">
                    <a:lumMod val="75000"/>
                  </a:schemeClr>
                </a:solidFill>
              </a:rPr>
              <a:t>DO IT</a:t>
            </a:r>
            <a:br>
              <a:rPr lang="en-US" dirty="0"/>
            </a:br>
            <a:endParaRPr lang="en-US" dirty="0"/>
          </a:p>
        </p:txBody>
      </p:sp>
      <p:pic>
        <p:nvPicPr>
          <p:cNvPr id="4" name="Picture 3">
            <a:extLst>
              <a:ext uri="{FF2B5EF4-FFF2-40B4-BE49-F238E27FC236}">
                <a16:creationId xmlns:a16="http://schemas.microsoft.com/office/drawing/2014/main" id="{D20F8321-7066-4C26-99C3-DB9DE0F71708}"/>
              </a:ext>
            </a:extLst>
          </p:cNvPr>
          <p:cNvPicPr>
            <a:picLocks noChangeAspect="1"/>
          </p:cNvPicPr>
          <p:nvPr/>
        </p:nvPicPr>
        <p:blipFill>
          <a:blip r:embed="rId7"/>
          <a:stretch>
            <a:fillRect/>
          </a:stretch>
        </p:blipFill>
        <p:spPr>
          <a:xfrm>
            <a:off x="796451" y="1392519"/>
            <a:ext cx="5964144" cy="3355650"/>
          </a:xfrm>
          <a:prstGeom prst="rect">
            <a:avLst/>
          </a:prstGeom>
        </p:spPr>
      </p:pic>
    </p:spTree>
    <p:extLst>
      <p:ext uri="{BB962C8B-B14F-4D97-AF65-F5344CB8AC3E}">
        <p14:creationId xmlns:p14="http://schemas.microsoft.com/office/powerpoint/2010/main" val="227262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644003" y="954923"/>
            <a:ext cx="5875694" cy="4504620"/>
          </a:xfrm>
        </p:spPr>
        <p:txBody>
          <a:bodyPr>
            <a:normAutofit/>
          </a:bodyPr>
          <a:lstStyle/>
          <a:p>
            <a:r>
              <a:rPr lang="en-US" sz="9600" dirty="0"/>
              <a:t>Just</a:t>
            </a:r>
            <a:br>
              <a:rPr lang="en-US" sz="9600" dirty="0"/>
            </a:br>
            <a:r>
              <a:rPr lang="en-US" sz="9600" dirty="0"/>
              <a:t>do</a:t>
            </a:r>
            <a:br>
              <a:rPr lang="en-US" sz="9600" dirty="0"/>
            </a:br>
            <a:r>
              <a:rPr lang="en-US" sz="9600" dirty="0"/>
              <a:t>it</a:t>
            </a:r>
          </a:p>
        </p:txBody>
      </p:sp>
      <p:sp>
        <p:nvSpPr>
          <p:cNvPr id="3" name="Subtitle 2">
            <a:extLst>
              <a:ext uri="{FF2B5EF4-FFF2-40B4-BE49-F238E27FC236}">
                <a16:creationId xmlns:a16="http://schemas.microsoft.com/office/drawing/2014/main" id="{01F61DBF-2C3F-4F06-BAE0-5C6A7317D5C9}"/>
              </a:ext>
            </a:extLst>
          </p:cNvPr>
          <p:cNvSpPr>
            <a:spLocks noGrp="1"/>
          </p:cNvSpPr>
          <p:nvPr>
            <p:ph type="subTitle" idx="1"/>
          </p:nvPr>
        </p:nvSpPr>
        <p:spPr>
          <a:xfrm>
            <a:off x="643158" y="5572664"/>
            <a:ext cx="5877385" cy="841803"/>
          </a:xfrm>
        </p:spPr>
        <p:txBody>
          <a:bodyPr>
            <a:normAutofit/>
          </a:bodyPr>
          <a:lstStyle/>
          <a:p>
            <a:r>
              <a:rPr lang="en-US" dirty="0">
                <a:solidFill>
                  <a:schemeClr val="bg2"/>
                </a:solidFill>
              </a:rPr>
              <a:t>James 1:21-27</a:t>
            </a:r>
          </a:p>
          <a:p>
            <a:r>
              <a:rPr lang="en-US" dirty="0">
                <a:solidFill>
                  <a:schemeClr val="bg2"/>
                </a:solidFill>
              </a:rPr>
              <a:t>John 13:17</a:t>
            </a:r>
          </a:p>
        </p:txBody>
      </p:sp>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reflection in puddle of someone running">
            <a:extLst>
              <a:ext uri="{FF2B5EF4-FFF2-40B4-BE49-F238E27FC236}">
                <a16:creationId xmlns:a16="http://schemas.microsoft.com/office/drawing/2014/main" id="{F92AED05-CE03-4017-91A7-1CB221B81A20}"/>
              </a:ext>
            </a:extLst>
          </p:cNvPr>
          <p:cNvPicPr>
            <a:picLocks noChangeAspect="1"/>
          </p:cNvPicPr>
          <p:nvPr/>
        </p:nvPicPr>
        <p:blipFill rotWithShape="1">
          <a:blip r:embed="rId2"/>
          <a:srcRect l="19000" r="29584" b="-1"/>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404582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644003" y="93084"/>
            <a:ext cx="5875694" cy="6764916"/>
          </a:xfrm>
        </p:spPr>
        <p:txBody>
          <a:bodyPr>
            <a:normAutofit/>
          </a:bodyPr>
          <a:lstStyle/>
          <a:p>
            <a:pPr algn="l"/>
            <a:r>
              <a:rPr lang="en-US" sz="4000" dirty="0"/>
              <a:t>I. Bible </a:t>
            </a:r>
            <a:br>
              <a:rPr lang="en-US" sz="2400" dirty="0"/>
            </a:br>
            <a:r>
              <a:rPr lang="en-US" sz="2000" dirty="0"/>
              <a:t>- Power of God</a:t>
            </a:r>
            <a:br>
              <a:rPr lang="en-US" sz="2000" dirty="0"/>
            </a:br>
            <a:r>
              <a:rPr lang="en-US" sz="2000" dirty="0"/>
              <a:t>- Power of the Gospel</a:t>
            </a:r>
            <a:br>
              <a:rPr lang="en-US" sz="2000" dirty="0"/>
            </a:br>
            <a:r>
              <a:rPr lang="en-US" sz="2000" dirty="0"/>
              <a:t>- Power of Grace</a:t>
            </a:r>
            <a:br>
              <a:rPr lang="en-US" sz="2000" dirty="0"/>
            </a:br>
            <a:br>
              <a:rPr lang="en-US" sz="4000" dirty="0"/>
            </a:br>
            <a:r>
              <a:rPr lang="en-US" sz="4000" dirty="0"/>
              <a:t>II. Body</a:t>
            </a:r>
            <a:br>
              <a:rPr lang="en-US" sz="2400" dirty="0"/>
            </a:br>
            <a:r>
              <a:rPr lang="en-US" sz="2000" dirty="0"/>
              <a:t>- Members ready</a:t>
            </a:r>
            <a:br>
              <a:rPr lang="en-US" sz="2000" dirty="0"/>
            </a:br>
            <a:r>
              <a:rPr lang="en-US" sz="2000" dirty="0"/>
              <a:t>- motive right</a:t>
            </a:r>
            <a:br>
              <a:rPr lang="en-US" sz="2000" dirty="0"/>
            </a:br>
            <a:r>
              <a:rPr lang="en-US" sz="2000" dirty="0"/>
              <a:t>- mercy shown</a:t>
            </a:r>
            <a:br>
              <a:rPr lang="en-US" sz="2000" dirty="0"/>
            </a:br>
            <a:br>
              <a:rPr lang="en-US" sz="4000" dirty="0"/>
            </a:br>
            <a:r>
              <a:rPr lang="en-US" sz="4000" dirty="0"/>
              <a:t>III. Building</a:t>
            </a:r>
            <a:br>
              <a:rPr lang="en-US" sz="2400" dirty="0"/>
            </a:br>
            <a:r>
              <a:rPr lang="en-US" sz="2000" dirty="0"/>
              <a:t>- Remove the excess</a:t>
            </a:r>
            <a:br>
              <a:rPr lang="en-US" sz="2000" dirty="0"/>
            </a:br>
            <a:r>
              <a:rPr lang="en-US" sz="2000" dirty="0"/>
              <a:t>- Remodel when needed</a:t>
            </a:r>
            <a:br>
              <a:rPr lang="en-US" sz="2000" dirty="0"/>
            </a:br>
            <a:r>
              <a:rPr lang="en-US" sz="2000" dirty="0"/>
              <a:t>- reinforce a welcome</a:t>
            </a:r>
            <a:br>
              <a:rPr lang="en-US" sz="2400" dirty="0"/>
            </a:br>
            <a:endParaRPr lang="en-US" sz="2400" dirty="0"/>
          </a:p>
        </p:txBody>
      </p:sp>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reflection in puddle of someone running">
            <a:extLst>
              <a:ext uri="{FF2B5EF4-FFF2-40B4-BE49-F238E27FC236}">
                <a16:creationId xmlns:a16="http://schemas.microsoft.com/office/drawing/2014/main" id="{F92AED05-CE03-4017-91A7-1CB221B81A20}"/>
              </a:ext>
            </a:extLst>
          </p:cNvPr>
          <p:cNvPicPr>
            <a:picLocks noChangeAspect="1"/>
          </p:cNvPicPr>
          <p:nvPr/>
        </p:nvPicPr>
        <p:blipFill rotWithShape="1">
          <a:blip r:embed="rId2"/>
          <a:srcRect l="19000" r="29584" b="-1"/>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314264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lgGrid">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Group of coworkers collaborating around a table">
            <a:extLst>
              <a:ext uri="{FF2B5EF4-FFF2-40B4-BE49-F238E27FC236}">
                <a16:creationId xmlns:a16="http://schemas.microsoft.com/office/drawing/2014/main" id="{FB5DBD6C-E8A8-B349-AC85-61C44AAEA056}"/>
              </a:ext>
            </a:extLst>
          </p:cNvPr>
          <p:cNvPicPr>
            <a:picLocks noChangeAspect="1"/>
          </p:cNvPicPr>
          <p:nvPr/>
        </p:nvPicPr>
        <p:blipFill rotWithShape="1">
          <a:blip r:embed="rId2" cstate="screen">
            <a:duotone>
              <a:prstClr val="black"/>
              <a:schemeClr val="tx2">
                <a:tint val="45000"/>
                <a:satMod val="400000"/>
              </a:schemeClr>
            </a:duotone>
            <a:alphaModFix/>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330456" y="414458"/>
            <a:ext cx="11531088" cy="6029084"/>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810001" y="4902200"/>
            <a:ext cx="10572000" cy="694862"/>
          </a:xfrm>
        </p:spPr>
        <p:txBody>
          <a:bodyPr>
            <a:noAutofit/>
          </a:bodyPr>
          <a:lstStyle/>
          <a:p>
            <a:pPr>
              <a:lnSpc>
                <a:spcPct val="90000"/>
              </a:lnSpc>
            </a:pPr>
            <a:r>
              <a:rPr lang="en-US" sz="7200" dirty="0"/>
              <a:t>20 Things to Do</a:t>
            </a:r>
          </a:p>
        </p:txBody>
      </p:sp>
      <p:sp>
        <p:nvSpPr>
          <p:cNvPr id="4" name="Subtitle 3">
            <a:extLst>
              <a:ext uri="{FF2B5EF4-FFF2-40B4-BE49-F238E27FC236}">
                <a16:creationId xmlns:a16="http://schemas.microsoft.com/office/drawing/2014/main" id="{9CA982C5-8822-5F41-B151-CBFC3278D992}"/>
              </a:ext>
            </a:extLst>
          </p:cNvPr>
          <p:cNvSpPr>
            <a:spLocks noGrp="1"/>
          </p:cNvSpPr>
          <p:nvPr>
            <p:ph type="subTitle" idx="1"/>
          </p:nvPr>
        </p:nvSpPr>
        <p:spPr>
          <a:xfrm>
            <a:off x="810001" y="5594110"/>
            <a:ext cx="10572000" cy="434974"/>
          </a:xfrm>
        </p:spPr>
        <p:txBody>
          <a:bodyPr>
            <a:normAutofit/>
          </a:bodyPr>
          <a:lstStyle/>
          <a:p>
            <a:r>
              <a:rPr lang="en-US" dirty="0"/>
              <a:t>Pastor Mark Bishop</a:t>
            </a:r>
          </a:p>
        </p:txBody>
      </p:sp>
    </p:spTree>
    <p:extLst>
      <p:ext uri="{BB962C8B-B14F-4D97-AF65-F5344CB8AC3E}">
        <p14:creationId xmlns:p14="http://schemas.microsoft.com/office/powerpoint/2010/main" val="198402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Group of people standing up facing the front of the room">
            <a:extLst>
              <a:ext uri="{FF2B5EF4-FFF2-40B4-BE49-F238E27FC236}">
                <a16:creationId xmlns:a16="http://schemas.microsoft.com/office/drawing/2014/main" id="{30DD28AB-D394-1140-A4F3-F7FC038AA57F}"/>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r="30051"/>
          <a:stretch/>
        </p:blipFill>
        <p:spPr>
          <a:xfrm>
            <a:off x="0" y="0"/>
            <a:ext cx="8528180" cy="6857989"/>
          </a:xfrm>
          <a:prstGeom prst="rect">
            <a:avLst/>
          </a:prstGeom>
        </p:spPr>
      </p:pic>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625151" y="3788230"/>
            <a:ext cx="11269023" cy="2850558"/>
          </a:xfrm>
          <a:gradFill flip="none" rotWithShape="1">
            <a:gsLst>
              <a:gs pos="0">
                <a:schemeClr val="tx2">
                  <a:lumMod val="60000"/>
                  <a:lumOff val="40000"/>
                  <a:alpha val="0"/>
                </a:schemeClr>
              </a:gs>
              <a:gs pos="50000">
                <a:schemeClr val="bg2"/>
              </a:gs>
              <a:gs pos="100000">
                <a:schemeClr val="tx1">
                  <a:lumMod val="95000"/>
                </a:schemeClr>
              </a:gs>
            </a:gsLst>
            <a:path path="circle">
              <a:fillToRect l="50000" t="50000" r="50000" b="50000"/>
            </a:path>
            <a:tileRect/>
          </a:gradFill>
        </p:spPr>
        <p:txBody>
          <a:bodyPr>
            <a:normAutofit fontScale="90000"/>
          </a:bodyPr>
          <a:lstStyle/>
          <a:p>
            <a:pPr algn="ctr"/>
            <a:r>
              <a:rPr lang="en-US" dirty="0"/>
              <a:t>REMEMBER:</a:t>
            </a:r>
            <a:br>
              <a:rPr lang="en-US" dirty="0"/>
            </a:br>
            <a:r>
              <a:rPr lang="en-US" dirty="0"/>
              <a:t>Every church member is a host, not a guest. Making visitors feel welcome is primarily the responsibility of the members, not the nebulous church.</a:t>
            </a:r>
          </a:p>
        </p:txBody>
      </p:sp>
    </p:spTree>
    <p:extLst>
      <p:ext uri="{BB962C8B-B14F-4D97-AF65-F5344CB8AC3E}">
        <p14:creationId xmlns:p14="http://schemas.microsoft.com/office/powerpoint/2010/main" val="318046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E0DF6-3D9A-43B6-B095-6C2D5B87C03D}"/>
              </a:ext>
            </a:extLst>
          </p:cNvPr>
          <p:cNvSpPr>
            <a:spLocks noGrp="1"/>
          </p:cNvSpPr>
          <p:nvPr>
            <p:ph idx="1"/>
          </p:nvPr>
        </p:nvSpPr>
        <p:spPr>
          <a:xfrm>
            <a:off x="1247918" y="3338562"/>
            <a:ext cx="9976807" cy="3239520"/>
          </a:xfrm>
        </p:spPr>
        <p:txBody>
          <a:bodyPr>
            <a:normAutofit/>
          </a:bodyPr>
          <a:lstStyle/>
          <a:p>
            <a:pPr marL="0" indent="0" algn="ctr">
              <a:buNone/>
            </a:pPr>
            <a:r>
              <a:rPr lang="en-US" sz="2800" dirty="0"/>
              <a:t>The most important person for a visitor to talk to in order to feel at home in a new church YOU. It is not the pastor, or the greeter, but a regular attender. Eshleman says “One of the most impressive gestures we can extend to first time visitors is for people with no official position to take initiative and welcome them.</a:t>
            </a:r>
          </a:p>
        </p:txBody>
      </p:sp>
      <p:pic>
        <p:nvPicPr>
          <p:cNvPr id="8" name="Picture 7">
            <a:extLst>
              <a:ext uri="{FF2B5EF4-FFF2-40B4-BE49-F238E27FC236}">
                <a16:creationId xmlns:a16="http://schemas.microsoft.com/office/drawing/2014/main" id="{7AF61293-D805-4A84-A65B-EE6B797B46D6}"/>
              </a:ext>
            </a:extLst>
          </p:cNvPr>
          <p:cNvPicPr>
            <a:picLocks noChangeAspect="1"/>
          </p:cNvPicPr>
          <p:nvPr/>
        </p:nvPicPr>
        <p:blipFill>
          <a:blip r:embed="rId2"/>
          <a:stretch>
            <a:fillRect/>
          </a:stretch>
        </p:blipFill>
        <p:spPr>
          <a:xfrm>
            <a:off x="4003610" y="379346"/>
            <a:ext cx="7127810" cy="2672929"/>
          </a:xfrm>
          <a:prstGeom prst="rect">
            <a:avLst/>
          </a:prstGeom>
        </p:spPr>
      </p:pic>
    </p:spTree>
    <p:extLst>
      <p:ext uri="{BB962C8B-B14F-4D97-AF65-F5344CB8AC3E}">
        <p14:creationId xmlns:p14="http://schemas.microsoft.com/office/powerpoint/2010/main" val="199370847"/>
      </p:ext>
    </p:extLst>
  </p:cSld>
  <p:clrMapOvr>
    <a:overrideClrMapping bg1="lt1" tx1="dk1" bg2="lt2" tx2="dk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Quotab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5D5C12-9048-448D-A69C-F00736C0732E}">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DD0DBFED-7AB5-403D-9982-F81C20C3F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 design</Template>
  <TotalTime>0</TotalTime>
  <Words>266</Words>
  <Application>Microsoft Office PowerPoint</Application>
  <PresentationFormat>Widescreen</PresentationFormat>
  <Paragraphs>35</Paragraphs>
  <Slides>11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Century Gothic</vt:lpstr>
      <vt:lpstr>Gill Sans MT</vt:lpstr>
      <vt:lpstr>Impact</vt:lpstr>
      <vt:lpstr>Wingdings 2</vt:lpstr>
      <vt:lpstr>Badge</vt:lpstr>
      <vt:lpstr>Quotable</vt:lpstr>
      <vt:lpstr>Just do it</vt:lpstr>
      <vt:lpstr>I. Gotta KNOW it  [hear the word]</vt:lpstr>
      <vt:lpstr>II. gotta be it (Be free)  [you can’t do it until you be it]</vt:lpstr>
      <vt:lpstr>III. Gotta DO IT </vt:lpstr>
      <vt:lpstr>Just do it</vt:lpstr>
      <vt:lpstr>I. Bible  - Power of God - Power of the Gospel - Power of Grace  II. Body - Members ready - motive right - mercy shown  III. Building - Remove the excess - Remodel when needed - reinforce a welcome </vt:lpstr>
      <vt:lpstr>20 Things to Do</vt:lpstr>
      <vt:lpstr>REMEMBER: Every church member is a host, not a guest. Making visitors feel welcome is primarily the responsibility of the members, not the nebulous church.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2019-08-09T01:27:05Z</dcterms:created>
  <dcterms:modified xsi:type="dcterms:W3CDTF">2019-08-13T15:35:20Z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