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1143000" y="685800"/>
            <a:ext cx="4572000" cy="3429000"/>
          </a:xfrm>
          <a:prstGeom prst="rect">
            <a:avLst/>
          </a:prstGeom>
        </p:spPr>
        <p:txBody>
          <a:bodyPr/>
          <a:lstStyle/>
          <a:p>
            <a:endParaRPr/>
          </a:p>
        </p:txBody>
      </p:sp>
      <p:sp>
        <p:nvSpPr>
          <p:cNvPr id="213" name="Shape 2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149" name="Image"/>
          <p:cNvSpPr>
            <a:spLocks noGrp="1"/>
          </p:cNvSpPr>
          <p:nvPr>
            <p:ph type="pic" idx="21"/>
          </p:nvPr>
        </p:nvSpPr>
        <p:spPr>
          <a:xfrm>
            <a:off x="9888140" y="-53579"/>
            <a:ext cx="13756503" cy="13773486"/>
          </a:xfrm>
          <a:prstGeom prst="rect">
            <a:avLst/>
          </a:prstGeom>
        </p:spPr>
        <p:txBody>
          <a:bodyPr lIns="91439" tIns="45719" rIns="91439" bIns="45719">
            <a:noAutofit/>
          </a:bodyPr>
          <a:lstStyle/>
          <a:p>
            <a:endParaRPr/>
          </a:p>
        </p:txBody>
      </p:sp>
      <p:sp>
        <p:nvSpPr>
          <p:cNvPr id="150" name="Title Text"/>
          <p:cNvSpPr txBox="1">
            <a:spLocks noGrp="1"/>
          </p:cNvSpPr>
          <p:nvPr>
            <p:ph type="title"/>
          </p:nvPr>
        </p:nvSpPr>
        <p:spPr>
          <a:xfrm>
            <a:off x="3976687" y="857250"/>
            <a:ext cx="7143751" cy="2607469"/>
          </a:xfrm>
          <a:prstGeom prst="rect">
            <a:avLst/>
          </a:prstGeom>
        </p:spPr>
        <p:txBody>
          <a:bodyPr lIns="71437" tIns="71437" rIns="71437" bIns="71437"/>
          <a:lstStyle>
            <a:lvl1pPr defTabSz="821531">
              <a:lnSpc>
                <a:spcPct val="100000"/>
              </a:lnSpc>
              <a:defRPr sz="6200" b="0" cap="all" spc="992">
                <a:solidFill>
                  <a:srgbClr val="FFFFFF"/>
                </a:solidFill>
                <a:latin typeface="Avenir Light"/>
                <a:ea typeface="Avenir Light"/>
                <a:cs typeface="Avenir Light"/>
                <a:sym typeface="Avenir Light"/>
              </a:defRPr>
            </a:lvl1pPr>
          </a:lstStyle>
          <a:p>
            <a:r>
              <a:t>Title Text</a:t>
            </a:r>
          </a:p>
        </p:txBody>
      </p:sp>
      <p:sp>
        <p:nvSpPr>
          <p:cNvPr id="151" name="Body Level One…"/>
          <p:cNvSpPr txBox="1">
            <a:spLocks noGrp="1"/>
          </p:cNvSpPr>
          <p:nvPr>
            <p:ph type="body" sz="quarter" idx="1"/>
          </p:nvPr>
        </p:nvSpPr>
        <p:spPr>
          <a:xfrm>
            <a:off x="3976687" y="3964781"/>
            <a:ext cx="7143751" cy="8518923"/>
          </a:xfrm>
          <a:prstGeom prst="rect">
            <a:avLst/>
          </a:prstGeom>
        </p:spPr>
        <p:txBody>
          <a:bodyPr lIns="71437" tIns="71437" rIns="71437" bIns="71437" anchor="ctr"/>
          <a:lstStyle>
            <a:lvl1pPr marL="551179" indent="-551179" defTabSz="821531">
              <a:lnSpc>
                <a:spcPct val="100000"/>
              </a:lnSpc>
              <a:buClr>
                <a:srgbClr val="646464"/>
              </a:buClr>
              <a:buSzPct val="90000"/>
              <a:defRPr sz="4200">
                <a:solidFill>
                  <a:srgbClr val="FFFFFF"/>
                </a:solidFill>
                <a:latin typeface="Avenir Light"/>
                <a:ea typeface="Avenir Light"/>
                <a:cs typeface="Avenir Light"/>
                <a:sym typeface="Avenir Light"/>
              </a:defRPr>
            </a:lvl1pPr>
            <a:lvl2pPr marL="944879" indent="-551179" defTabSz="821531">
              <a:lnSpc>
                <a:spcPct val="100000"/>
              </a:lnSpc>
              <a:buClr>
                <a:srgbClr val="646464"/>
              </a:buClr>
              <a:buSzPct val="90000"/>
              <a:defRPr sz="4200">
                <a:solidFill>
                  <a:srgbClr val="FFFFFF"/>
                </a:solidFill>
                <a:latin typeface="Avenir Light"/>
                <a:ea typeface="Avenir Light"/>
                <a:cs typeface="Avenir Light"/>
                <a:sym typeface="Avenir Light"/>
              </a:defRPr>
            </a:lvl2pPr>
            <a:lvl3pPr marL="1338579" indent="-551179" defTabSz="821531">
              <a:lnSpc>
                <a:spcPct val="100000"/>
              </a:lnSpc>
              <a:buClr>
                <a:srgbClr val="646464"/>
              </a:buClr>
              <a:buSzPct val="90000"/>
              <a:defRPr sz="4200">
                <a:solidFill>
                  <a:srgbClr val="FFFFFF"/>
                </a:solidFill>
                <a:latin typeface="Avenir Light"/>
                <a:ea typeface="Avenir Light"/>
                <a:cs typeface="Avenir Light"/>
                <a:sym typeface="Avenir Light"/>
              </a:defRPr>
            </a:lvl3pPr>
            <a:lvl4pPr marL="1732279" indent="-551179" defTabSz="821531">
              <a:lnSpc>
                <a:spcPct val="100000"/>
              </a:lnSpc>
              <a:buClr>
                <a:srgbClr val="646464"/>
              </a:buClr>
              <a:buSzPct val="90000"/>
              <a:defRPr sz="4200">
                <a:solidFill>
                  <a:srgbClr val="FFFFFF"/>
                </a:solidFill>
                <a:latin typeface="Avenir Light"/>
                <a:ea typeface="Avenir Light"/>
                <a:cs typeface="Avenir Light"/>
                <a:sym typeface="Avenir Light"/>
              </a:defRPr>
            </a:lvl4pPr>
            <a:lvl5pPr marL="2125979" indent="-551179" defTabSz="821531">
              <a:lnSpc>
                <a:spcPct val="100000"/>
              </a:lnSpc>
              <a:buClr>
                <a:srgbClr val="646464"/>
              </a:buClr>
              <a:buSzPct val="90000"/>
              <a:defRPr sz="4200">
                <a:solidFill>
                  <a:srgbClr val="FFFFFF"/>
                </a:solidFill>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52" name="Slide Number"/>
          <p:cNvSpPr txBox="1">
            <a:spLocks noGrp="1"/>
          </p:cNvSpPr>
          <p:nvPr>
            <p:ph type="sldNum" sz="quarter" idx="2"/>
          </p:nvPr>
        </p:nvSpPr>
        <p:spPr>
          <a:xfrm>
            <a:off x="11935353" y="13033176"/>
            <a:ext cx="472568" cy="561976"/>
          </a:xfrm>
          <a:prstGeom prst="rect">
            <a:avLst/>
          </a:prstGeom>
        </p:spPr>
        <p:txBody>
          <a:bodyPr lIns="71437" tIns="71437" rIns="71437" bIns="71437" anchor="ctr"/>
          <a:lstStyle>
            <a:lvl1pPr defTabSz="821531">
              <a:defRPr sz="2400">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159" name="Title Text"/>
          <p:cNvSpPr txBox="1">
            <a:spLocks noGrp="1"/>
          </p:cNvSpPr>
          <p:nvPr>
            <p:ph type="title"/>
          </p:nvPr>
        </p:nvSpPr>
        <p:spPr>
          <a:xfrm>
            <a:off x="3976687" y="857250"/>
            <a:ext cx="16430626" cy="2000250"/>
          </a:xfrm>
          <a:prstGeom prst="rect">
            <a:avLst/>
          </a:prstGeom>
        </p:spPr>
        <p:txBody>
          <a:bodyPr lIns="71437" tIns="71437" rIns="71437" bIns="71437"/>
          <a:lstStyle>
            <a:lvl1pPr defTabSz="821531">
              <a:lnSpc>
                <a:spcPct val="100000"/>
              </a:lnSpc>
              <a:defRPr sz="6200" b="0" cap="all" spc="992">
                <a:solidFill>
                  <a:srgbClr val="FFFFFF"/>
                </a:solidFill>
                <a:latin typeface="Avenir Light"/>
                <a:ea typeface="Avenir Light"/>
                <a:cs typeface="Avenir Light"/>
                <a:sym typeface="Avenir Light"/>
              </a:defRPr>
            </a:lvl1pPr>
          </a:lstStyle>
          <a:p>
            <a:r>
              <a:t>Title Text</a:t>
            </a:r>
          </a:p>
        </p:txBody>
      </p:sp>
      <p:sp>
        <p:nvSpPr>
          <p:cNvPr id="160" name="Slide Number"/>
          <p:cNvSpPr txBox="1">
            <a:spLocks noGrp="1"/>
          </p:cNvSpPr>
          <p:nvPr>
            <p:ph type="sldNum" sz="quarter" idx="2"/>
          </p:nvPr>
        </p:nvSpPr>
        <p:spPr>
          <a:xfrm>
            <a:off x="11935353" y="13033176"/>
            <a:ext cx="472568" cy="561976"/>
          </a:xfrm>
          <a:prstGeom prst="rect">
            <a:avLst/>
          </a:prstGeom>
        </p:spPr>
        <p:txBody>
          <a:bodyPr lIns="71437" tIns="71437" rIns="71437" bIns="71437" anchor="ctr"/>
          <a:lstStyle>
            <a:lvl1pPr defTabSz="821531">
              <a:defRPr sz="2400">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3976687" y="857250"/>
            <a:ext cx="16430626" cy="2000250"/>
          </a:xfrm>
          <a:prstGeom prst="rect">
            <a:avLst/>
          </a:prstGeom>
        </p:spPr>
        <p:txBody>
          <a:bodyPr lIns="71437" tIns="71437" rIns="71437" bIns="71437"/>
          <a:lstStyle>
            <a:lvl1pPr defTabSz="821531">
              <a:lnSpc>
                <a:spcPct val="100000"/>
              </a:lnSpc>
              <a:defRPr sz="6200" b="0" cap="all" spc="992">
                <a:solidFill>
                  <a:srgbClr val="FFFFFF"/>
                </a:solidFill>
                <a:latin typeface="Avenir Light"/>
                <a:ea typeface="Avenir Light"/>
                <a:cs typeface="Avenir Light"/>
                <a:sym typeface="Avenir Light"/>
              </a:defRPr>
            </a:lvl1pPr>
          </a:lstStyle>
          <a:p>
            <a:r>
              <a:t>Title Text</a:t>
            </a:r>
          </a:p>
        </p:txBody>
      </p:sp>
      <p:sp>
        <p:nvSpPr>
          <p:cNvPr id="168" name="Body Level One…"/>
          <p:cNvSpPr txBox="1">
            <a:spLocks noGrp="1"/>
          </p:cNvSpPr>
          <p:nvPr>
            <p:ph type="body" idx="1"/>
          </p:nvPr>
        </p:nvSpPr>
        <p:spPr>
          <a:xfrm>
            <a:off x="3976687" y="2839640"/>
            <a:ext cx="16430626" cy="9447610"/>
          </a:xfrm>
          <a:prstGeom prst="rect">
            <a:avLst/>
          </a:prstGeom>
        </p:spPr>
        <p:txBody>
          <a:bodyPr lIns="71437" tIns="71437" rIns="71437" bIns="71437" anchor="ctr"/>
          <a:lstStyle>
            <a:lvl1pPr marL="6526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1pPr>
            <a:lvl2pPr marL="11225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2pPr>
            <a:lvl3pPr marL="15924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3pPr>
            <a:lvl4pPr marL="20623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4pPr>
            <a:lvl5pPr marL="25322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69" name="Slide Number"/>
          <p:cNvSpPr txBox="1">
            <a:spLocks noGrp="1"/>
          </p:cNvSpPr>
          <p:nvPr>
            <p:ph type="sldNum" sz="quarter" idx="2"/>
          </p:nvPr>
        </p:nvSpPr>
        <p:spPr>
          <a:xfrm>
            <a:off x="11935353" y="13033176"/>
            <a:ext cx="472568" cy="561976"/>
          </a:xfrm>
          <a:prstGeom prst="rect">
            <a:avLst/>
          </a:prstGeom>
        </p:spPr>
        <p:txBody>
          <a:bodyPr lIns="71437" tIns="71437" rIns="71437" bIns="71437" anchor="ctr"/>
          <a:lstStyle>
            <a:lvl1pPr defTabSz="821531">
              <a:defRPr sz="2400">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176" name="Image"/>
          <p:cNvSpPr>
            <a:spLocks noGrp="1"/>
          </p:cNvSpPr>
          <p:nvPr>
            <p:ph type="pic" idx="21"/>
          </p:nvPr>
        </p:nvSpPr>
        <p:spPr>
          <a:xfrm>
            <a:off x="9888140" y="-53579"/>
            <a:ext cx="13756503" cy="13773486"/>
          </a:xfrm>
          <a:prstGeom prst="rect">
            <a:avLst/>
          </a:prstGeom>
        </p:spPr>
        <p:txBody>
          <a:bodyPr lIns="91439" tIns="45719" rIns="91439" bIns="45719">
            <a:noAutofit/>
          </a:bodyPr>
          <a:lstStyle/>
          <a:p>
            <a:endParaRPr/>
          </a:p>
        </p:txBody>
      </p:sp>
      <p:sp>
        <p:nvSpPr>
          <p:cNvPr id="177" name="Title Text"/>
          <p:cNvSpPr txBox="1">
            <a:spLocks noGrp="1"/>
          </p:cNvSpPr>
          <p:nvPr>
            <p:ph type="title"/>
          </p:nvPr>
        </p:nvSpPr>
        <p:spPr>
          <a:xfrm>
            <a:off x="3815953" y="6054328"/>
            <a:ext cx="7608094" cy="4196954"/>
          </a:xfrm>
          <a:prstGeom prst="rect">
            <a:avLst/>
          </a:prstGeom>
        </p:spPr>
        <p:txBody>
          <a:bodyPr lIns="71437" tIns="71437" rIns="71437" bIns="71437"/>
          <a:lstStyle>
            <a:lvl1pPr defTabSz="821531">
              <a:lnSpc>
                <a:spcPct val="100000"/>
              </a:lnSpc>
              <a:defRPr sz="6200" b="0" cap="all" spc="992">
                <a:solidFill>
                  <a:srgbClr val="FFFFFF"/>
                </a:solidFill>
                <a:latin typeface="Avenir Light"/>
                <a:ea typeface="Avenir Light"/>
                <a:cs typeface="Avenir Light"/>
                <a:sym typeface="Avenir Light"/>
              </a:defRPr>
            </a:lvl1pPr>
          </a:lstStyle>
          <a:p>
            <a:r>
              <a:t>Title Text</a:t>
            </a:r>
          </a:p>
        </p:txBody>
      </p:sp>
      <p:sp>
        <p:nvSpPr>
          <p:cNvPr id="178" name="Body Level One…"/>
          <p:cNvSpPr txBox="1">
            <a:spLocks noGrp="1"/>
          </p:cNvSpPr>
          <p:nvPr>
            <p:ph type="body" sz="quarter" idx="1"/>
          </p:nvPr>
        </p:nvSpPr>
        <p:spPr>
          <a:xfrm>
            <a:off x="3815953" y="4822031"/>
            <a:ext cx="7608094" cy="1250157"/>
          </a:xfrm>
          <a:prstGeom prst="rect">
            <a:avLst/>
          </a:prstGeom>
        </p:spPr>
        <p:txBody>
          <a:bodyPr lIns="71437" tIns="71437" rIns="71437" bIns="71437" anchor="ctr"/>
          <a:lstStyle>
            <a:lvl1pPr marL="0" indent="0" defTabSz="821531">
              <a:lnSpc>
                <a:spcPct val="100000"/>
              </a:lnSpc>
              <a:spcBef>
                <a:spcPts val="0"/>
              </a:spcBef>
              <a:buSzTx/>
              <a:buNone/>
              <a:defRPr sz="3200" cap="all" spc="512">
                <a:solidFill>
                  <a:srgbClr val="55D7FF"/>
                </a:solidFill>
                <a:latin typeface="Avenir Book"/>
                <a:ea typeface="Avenir Book"/>
                <a:cs typeface="Avenir Book"/>
                <a:sym typeface="Avenir Book"/>
              </a:defRPr>
            </a:lvl1pPr>
            <a:lvl2pPr marL="0" indent="0" defTabSz="821531">
              <a:lnSpc>
                <a:spcPct val="100000"/>
              </a:lnSpc>
              <a:spcBef>
                <a:spcPts val="0"/>
              </a:spcBef>
              <a:buSzTx/>
              <a:buNone/>
              <a:defRPr sz="3200" cap="all" spc="512">
                <a:solidFill>
                  <a:srgbClr val="55D7FF"/>
                </a:solidFill>
                <a:latin typeface="Avenir Book"/>
                <a:ea typeface="Avenir Book"/>
                <a:cs typeface="Avenir Book"/>
                <a:sym typeface="Avenir Book"/>
              </a:defRPr>
            </a:lvl2pPr>
            <a:lvl3pPr marL="0" indent="0" defTabSz="821531">
              <a:lnSpc>
                <a:spcPct val="100000"/>
              </a:lnSpc>
              <a:spcBef>
                <a:spcPts val="0"/>
              </a:spcBef>
              <a:buSzTx/>
              <a:buNone/>
              <a:defRPr sz="3200" cap="all" spc="512">
                <a:solidFill>
                  <a:srgbClr val="55D7FF"/>
                </a:solidFill>
                <a:latin typeface="Avenir Book"/>
                <a:ea typeface="Avenir Book"/>
                <a:cs typeface="Avenir Book"/>
                <a:sym typeface="Avenir Book"/>
              </a:defRPr>
            </a:lvl3pPr>
            <a:lvl4pPr marL="0" indent="0" defTabSz="821531">
              <a:lnSpc>
                <a:spcPct val="100000"/>
              </a:lnSpc>
              <a:spcBef>
                <a:spcPts val="0"/>
              </a:spcBef>
              <a:buSzTx/>
              <a:buNone/>
              <a:defRPr sz="3200" cap="all" spc="512">
                <a:solidFill>
                  <a:srgbClr val="55D7FF"/>
                </a:solidFill>
                <a:latin typeface="Avenir Book"/>
                <a:ea typeface="Avenir Book"/>
                <a:cs typeface="Avenir Book"/>
                <a:sym typeface="Avenir Book"/>
              </a:defRPr>
            </a:lvl4pPr>
            <a:lvl5pPr marL="0" indent="0" defTabSz="821531">
              <a:lnSpc>
                <a:spcPct val="100000"/>
              </a:lnSpc>
              <a:spcBef>
                <a:spcPts val="0"/>
              </a:spcBef>
              <a:buSzTx/>
              <a:buNone/>
              <a:defRPr sz="3200" cap="all" spc="512">
                <a:solidFill>
                  <a:srgbClr val="55D7FF"/>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79" name="Slide Number"/>
          <p:cNvSpPr txBox="1">
            <a:spLocks noGrp="1"/>
          </p:cNvSpPr>
          <p:nvPr>
            <p:ph type="sldNum" sz="quarter" idx="2"/>
          </p:nvPr>
        </p:nvSpPr>
        <p:spPr>
          <a:xfrm>
            <a:off x="11935353" y="13033176"/>
            <a:ext cx="472568" cy="561976"/>
          </a:xfrm>
          <a:prstGeom prst="rect">
            <a:avLst/>
          </a:prstGeom>
        </p:spPr>
        <p:txBody>
          <a:bodyPr lIns="71437" tIns="71437" rIns="71437" bIns="71437" anchor="ctr"/>
          <a:lstStyle>
            <a:lvl1pPr defTabSz="821531">
              <a:defRPr sz="2400">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186" name="Body Level One…"/>
          <p:cNvSpPr txBox="1">
            <a:spLocks noGrp="1"/>
          </p:cNvSpPr>
          <p:nvPr>
            <p:ph type="body" idx="1"/>
          </p:nvPr>
        </p:nvSpPr>
        <p:spPr>
          <a:xfrm>
            <a:off x="3976687" y="2125265"/>
            <a:ext cx="16430626" cy="9447610"/>
          </a:xfrm>
          <a:prstGeom prst="rect">
            <a:avLst/>
          </a:prstGeom>
        </p:spPr>
        <p:txBody>
          <a:bodyPr lIns="71437" tIns="71437" rIns="71437" bIns="71437" anchor="ctr"/>
          <a:lstStyle>
            <a:lvl1pPr marL="6526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1pPr>
            <a:lvl2pPr marL="11225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2pPr>
            <a:lvl3pPr marL="15924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3pPr>
            <a:lvl4pPr marL="20623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4pPr>
            <a:lvl5pPr marL="2532238" indent="-652638" defTabSz="821531">
              <a:lnSpc>
                <a:spcPct val="100000"/>
              </a:lnSpc>
              <a:spcBef>
                <a:spcPts val="5900"/>
              </a:spcBef>
              <a:buClr>
                <a:srgbClr val="646464"/>
              </a:buClr>
              <a:buSzPct val="90000"/>
              <a:defRPr sz="5000">
                <a:solidFill>
                  <a:srgbClr val="FFFFFF"/>
                </a:solidFill>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xfrm>
            <a:off x="11935353" y="13033176"/>
            <a:ext cx="472568" cy="561976"/>
          </a:xfrm>
          <a:prstGeom prst="rect">
            <a:avLst/>
          </a:prstGeom>
        </p:spPr>
        <p:txBody>
          <a:bodyPr lIns="71437" tIns="71437" rIns="71437" bIns="71437" anchor="ctr"/>
          <a:lstStyle>
            <a:lvl1pPr defTabSz="821531">
              <a:defRPr sz="2400">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Horizontal Alt">
    <p:bg>
      <p:bgPr>
        <a:solidFill>
          <a:srgbClr val="000000"/>
        </a:solidFill>
        <a:effectLst/>
      </p:bgPr>
    </p:bg>
    <p:spTree>
      <p:nvGrpSpPr>
        <p:cNvPr id="1" name=""/>
        <p:cNvGrpSpPr/>
        <p:nvPr/>
      </p:nvGrpSpPr>
      <p:grpSpPr>
        <a:xfrm>
          <a:off x="0" y="0"/>
          <a:ext cx="0" cy="0"/>
          <a:chOff x="0" y="0"/>
          <a:chExt cx="0" cy="0"/>
        </a:xfrm>
      </p:grpSpPr>
      <p:sp>
        <p:nvSpPr>
          <p:cNvPr id="194" name="Image"/>
          <p:cNvSpPr>
            <a:spLocks noGrp="1"/>
          </p:cNvSpPr>
          <p:nvPr>
            <p:ph type="pic" idx="21"/>
          </p:nvPr>
        </p:nvSpPr>
        <p:spPr>
          <a:xfrm>
            <a:off x="2958703" y="3750468"/>
            <a:ext cx="18448735" cy="10047687"/>
          </a:xfrm>
          <a:prstGeom prst="rect">
            <a:avLst/>
          </a:prstGeom>
        </p:spPr>
        <p:txBody>
          <a:bodyPr lIns="91439" tIns="45719" rIns="91439" bIns="45719">
            <a:noAutofit/>
          </a:bodyPr>
          <a:lstStyle/>
          <a:p>
            <a:endParaRPr/>
          </a:p>
        </p:txBody>
      </p:sp>
      <p:sp>
        <p:nvSpPr>
          <p:cNvPr id="195" name="Title Text"/>
          <p:cNvSpPr txBox="1">
            <a:spLocks noGrp="1"/>
          </p:cNvSpPr>
          <p:nvPr>
            <p:ph type="title"/>
          </p:nvPr>
        </p:nvSpPr>
        <p:spPr>
          <a:xfrm>
            <a:off x="3976687" y="1410890"/>
            <a:ext cx="16430626" cy="2053829"/>
          </a:xfrm>
          <a:prstGeom prst="rect">
            <a:avLst/>
          </a:prstGeom>
        </p:spPr>
        <p:txBody>
          <a:bodyPr lIns="71437" tIns="71437" rIns="71437" bIns="71437"/>
          <a:lstStyle>
            <a:lvl1pPr defTabSz="821531">
              <a:lnSpc>
                <a:spcPct val="100000"/>
              </a:lnSpc>
              <a:defRPr sz="8600" b="0" cap="all" spc="1375">
                <a:solidFill>
                  <a:srgbClr val="FFFFFF"/>
                </a:solidFill>
                <a:latin typeface="Avenir Light"/>
                <a:ea typeface="Avenir Light"/>
                <a:cs typeface="Avenir Light"/>
                <a:sym typeface="Avenir Light"/>
              </a:defRPr>
            </a:lvl1pPr>
          </a:lstStyle>
          <a:p>
            <a:r>
              <a:t>Title Text</a:t>
            </a:r>
          </a:p>
        </p:txBody>
      </p:sp>
      <p:sp>
        <p:nvSpPr>
          <p:cNvPr id="196" name="Body Level One…"/>
          <p:cNvSpPr txBox="1">
            <a:spLocks noGrp="1"/>
          </p:cNvSpPr>
          <p:nvPr>
            <p:ph type="body" sz="quarter" idx="1"/>
          </p:nvPr>
        </p:nvSpPr>
        <p:spPr>
          <a:xfrm>
            <a:off x="3976687" y="714375"/>
            <a:ext cx="16430626" cy="714375"/>
          </a:xfrm>
          <a:prstGeom prst="rect">
            <a:avLst/>
          </a:prstGeom>
        </p:spPr>
        <p:txBody>
          <a:bodyPr lIns="71437" tIns="71437" rIns="71437" bIns="71437" anchor="ctr"/>
          <a:lstStyle>
            <a:lvl1pPr marL="0" indent="0" defTabSz="821531">
              <a:lnSpc>
                <a:spcPct val="100000"/>
              </a:lnSpc>
              <a:spcBef>
                <a:spcPts val="0"/>
              </a:spcBef>
              <a:buSzTx/>
              <a:buNone/>
              <a:defRPr sz="3200" cap="all" spc="512">
                <a:solidFill>
                  <a:srgbClr val="FFFFFF"/>
                </a:solidFill>
                <a:latin typeface="Avenir Book"/>
                <a:ea typeface="Avenir Book"/>
                <a:cs typeface="Avenir Book"/>
                <a:sym typeface="Avenir Book"/>
              </a:defRPr>
            </a:lvl1pPr>
            <a:lvl2pPr marL="0" indent="0" defTabSz="821531">
              <a:lnSpc>
                <a:spcPct val="100000"/>
              </a:lnSpc>
              <a:spcBef>
                <a:spcPts val="0"/>
              </a:spcBef>
              <a:buSzTx/>
              <a:buNone/>
              <a:defRPr sz="3200" cap="all" spc="512">
                <a:solidFill>
                  <a:srgbClr val="FFFFFF"/>
                </a:solidFill>
                <a:latin typeface="Avenir Book"/>
                <a:ea typeface="Avenir Book"/>
                <a:cs typeface="Avenir Book"/>
                <a:sym typeface="Avenir Book"/>
              </a:defRPr>
            </a:lvl2pPr>
            <a:lvl3pPr marL="0" indent="0" defTabSz="821531">
              <a:lnSpc>
                <a:spcPct val="100000"/>
              </a:lnSpc>
              <a:spcBef>
                <a:spcPts val="0"/>
              </a:spcBef>
              <a:buSzTx/>
              <a:buNone/>
              <a:defRPr sz="3200" cap="all" spc="512">
                <a:solidFill>
                  <a:srgbClr val="FFFFFF"/>
                </a:solidFill>
                <a:latin typeface="Avenir Book"/>
                <a:ea typeface="Avenir Book"/>
                <a:cs typeface="Avenir Book"/>
                <a:sym typeface="Avenir Book"/>
              </a:defRPr>
            </a:lvl3pPr>
            <a:lvl4pPr marL="0" indent="0" defTabSz="821531">
              <a:lnSpc>
                <a:spcPct val="100000"/>
              </a:lnSpc>
              <a:spcBef>
                <a:spcPts val="0"/>
              </a:spcBef>
              <a:buSzTx/>
              <a:buNone/>
              <a:defRPr sz="3200" cap="all" spc="512">
                <a:solidFill>
                  <a:srgbClr val="FFFFFF"/>
                </a:solidFill>
                <a:latin typeface="Avenir Book"/>
                <a:ea typeface="Avenir Book"/>
                <a:cs typeface="Avenir Book"/>
                <a:sym typeface="Avenir Book"/>
              </a:defRPr>
            </a:lvl4pPr>
            <a:lvl5pPr marL="0" indent="0" defTabSz="821531">
              <a:lnSpc>
                <a:spcPct val="100000"/>
              </a:lnSpc>
              <a:spcBef>
                <a:spcPts val="0"/>
              </a:spcBef>
              <a:buSzTx/>
              <a:buNone/>
              <a:defRPr sz="3200" cap="all" spc="512">
                <a:solidFill>
                  <a:srgbClr val="FFFFFF"/>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xfrm>
            <a:off x="11935353" y="13033176"/>
            <a:ext cx="472568" cy="561976"/>
          </a:xfrm>
          <a:prstGeom prst="rect">
            <a:avLst/>
          </a:prstGeom>
        </p:spPr>
        <p:txBody>
          <a:bodyPr lIns="71437" tIns="71437" rIns="71437" bIns="71437" anchor="ctr"/>
          <a:lstStyle>
            <a:lvl1pPr defTabSz="821531">
              <a:defRPr sz="2400">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sz="11200" b="0" spc="0">
                <a:solidFill>
                  <a:srgbClr val="FFFFFF"/>
                </a:solidFill>
                <a:latin typeface="Helvetica Neue Medium"/>
                <a:ea typeface="Helvetica Neue Medium"/>
                <a:cs typeface="Helvetica Neue Medium"/>
                <a:sym typeface="Helvetica Neue Medium"/>
              </a:defRPr>
            </a:lvl1pPr>
          </a:lstStyle>
          <a:p>
            <a:r>
              <a:t>Title Text</a:t>
            </a:r>
          </a:p>
        </p:txBody>
      </p:sp>
      <p:sp>
        <p:nvSpPr>
          <p:cNvPr id="205" name="Body Level One…"/>
          <p:cNvSpPr txBox="1">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None/>
              <a:defRPr sz="5200">
                <a:solidFill>
                  <a:srgbClr val="FFFFFF"/>
                </a:solidFill>
              </a:defRPr>
            </a:lvl1pPr>
            <a:lvl2pPr marL="0" indent="0" algn="ctr" defTabSz="821531">
              <a:lnSpc>
                <a:spcPct val="100000"/>
              </a:lnSpc>
              <a:spcBef>
                <a:spcPts val="0"/>
              </a:spcBef>
              <a:buSzTx/>
              <a:buNone/>
              <a:defRPr sz="5200">
                <a:solidFill>
                  <a:srgbClr val="FFFFFF"/>
                </a:solidFill>
              </a:defRPr>
            </a:lvl2pPr>
            <a:lvl3pPr marL="0" indent="0" algn="ctr" defTabSz="821531">
              <a:lnSpc>
                <a:spcPct val="100000"/>
              </a:lnSpc>
              <a:spcBef>
                <a:spcPts val="0"/>
              </a:spcBef>
              <a:buSzTx/>
              <a:buNone/>
              <a:defRPr sz="5200">
                <a:solidFill>
                  <a:srgbClr val="FFFFFF"/>
                </a:solidFill>
              </a:defRPr>
            </a:lvl3pPr>
            <a:lvl4pPr marL="0" indent="0" algn="ctr" defTabSz="821531">
              <a:lnSpc>
                <a:spcPct val="100000"/>
              </a:lnSpc>
              <a:spcBef>
                <a:spcPts val="0"/>
              </a:spcBef>
              <a:buSzTx/>
              <a:buNone/>
              <a:defRPr sz="5200">
                <a:solidFill>
                  <a:srgbClr val="FFFFFF"/>
                </a:solidFill>
              </a:defRPr>
            </a:lvl4pPr>
            <a:lvl5pPr marL="0" indent="0" algn="ctr" defTabSz="821531">
              <a:lnSpc>
                <a:spcPct val="100000"/>
              </a:lnSpc>
              <a:spcBef>
                <a:spcPts val="0"/>
              </a:spcBef>
              <a:buSzTx/>
              <a:buNone/>
              <a:defRPr sz="5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6" name="Slide Number"/>
          <p:cNvSpPr txBox="1">
            <a:spLocks noGrp="1"/>
          </p:cNvSpPr>
          <p:nvPr>
            <p:ph type="sldNum" sz="quarter" idx="2"/>
          </p:nvPr>
        </p:nvSpPr>
        <p:spPr>
          <a:xfrm>
            <a:off x="11954103" y="13073062"/>
            <a:ext cx="466269" cy="477671"/>
          </a:xfrm>
          <a:prstGeom prst="rect">
            <a:avLst/>
          </a:prstGeom>
        </p:spPr>
        <p:txBody>
          <a:bodyPr lIns="71437" tIns="71437" rIns="71437" bIns="71437" anchor="t"/>
          <a:lstStyle>
            <a:lvl1pPr defTabSz="821531">
              <a:defRPr sz="22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kbc_logo.png" descr="kbc_logo.png"/>
          <p:cNvPicPr>
            <a:picLocks noChangeAspect="1"/>
          </p:cNvPicPr>
          <p:nvPr/>
        </p:nvPicPr>
        <p:blipFill>
          <a:blip r:embed="rId2"/>
          <a:stretch>
            <a:fillRect/>
          </a:stretch>
        </p:blipFill>
        <p:spPr>
          <a:xfrm>
            <a:off x="7824965" y="3659358"/>
            <a:ext cx="8734070" cy="2971852"/>
          </a:xfrm>
          <a:prstGeom prst="rect">
            <a:avLst/>
          </a:prstGeom>
          <a:ln w="12700">
            <a:miter lim="400000"/>
          </a:ln>
        </p:spPr>
      </p:pic>
      <p:sp>
        <p:nvSpPr>
          <p:cNvPr id="216" name="Kenny Rager D.Ed.Min…"/>
          <p:cNvSpPr txBox="1"/>
          <p:nvPr/>
        </p:nvSpPr>
        <p:spPr>
          <a:xfrm>
            <a:off x="8842190" y="9717227"/>
            <a:ext cx="6699620" cy="1121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defTabSz="821531">
              <a:defRPr sz="3200" b="1">
                <a:solidFill>
                  <a:srgbClr val="FFFFFF"/>
                </a:solidFill>
              </a:defRPr>
            </a:pPr>
            <a:r>
              <a:rPr dirty="0"/>
              <a:t>Kenny Rager </a:t>
            </a:r>
            <a:r>
              <a:rPr dirty="0" err="1"/>
              <a:t>D.Ed.Min</a:t>
            </a:r>
            <a:endParaRPr dirty="0"/>
          </a:p>
          <a:p>
            <a:pPr defTabSz="821531">
              <a:defRPr sz="3200" b="1">
                <a:solidFill>
                  <a:srgbClr val="FFFFFF"/>
                </a:solidFill>
              </a:defRPr>
            </a:pPr>
            <a:r>
              <a:rPr dirty="0"/>
              <a:t>Evangelism Associate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group discussion"/>
          <p:cNvSpPr txBox="1">
            <a:spLocks noGrp="1"/>
          </p:cNvSpPr>
          <p:nvPr>
            <p:ph type="title"/>
          </p:nvPr>
        </p:nvSpPr>
        <p:spPr>
          <a:prstGeom prst="rect">
            <a:avLst/>
          </a:prstGeom>
        </p:spPr>
        <p:txBody>
          <a:bodyPr/>
          <a:lstStyle/>
          <a:p>
            <a:r>
              <a:t>group discussion</a:t>
            </a:r>
          </a:p>
        </p:txBody>
      </p:sp>
      <p:sp>
        <p:nvSpPr>
          <p:cNvPr id="243" name="There is an estimation of 160 million unchurched people in the USA (with the majority being lost).  Consider the global population of 6 billion people.  What kind of emotions or thoughts come to mind?…"/>
          <p:cNvSpPr txBox="1">
            <a:spLocks noGrp="1"/>
          </p:cNvSpPr>
          <p:nvPr>
            <p:ph type="body" idx="1"/>
          </p:nvPr>
        </p:nvSpPr>
        <p:spPr>
          <a:prstGeom prst="rect">
            <a:avLst/>
          </a:prstGeom>
        </p:spPr>
        <p:txBody>
          <a:bodyPr/>
          <a:lstStyle/>
          <a:p>
            <a:pPr marL="541690" indent="-541690" defTabSz="681870">
              <a:spcBef>
                <a:spcPts val="4900"/>
              </a:spcBef>
              <a:defRPr sz="4150"/>
            </a:pPr>
            <a:r>
              <a:rPr dirty="0"/>
              <a:t>There is an estimat</a:t>
            </a:r>
            <a:r>
              <a:rPr lang="en-US" dirty="0"/>
              <a:t>ed</a:t>
            </a:r>
            <a:r>
              <a:rPr dirty="0"/>
              <a:t> 160 million unchurched people in the USA</a:t>
            </a:r>
            <a:r>
              <a:rPr lang="en-US" dirty="0"/>
              <a:t> and </a:t>
            </a:r>
            <a:r>
              <a:rPr dirty="0"/>
              <a:t>the majority </a:t>
            </a:r>
            <a:r>
              <a:rPr lang="en-US" dirty="0"/>
              <a:t>are</a:t>
            </a:r>
            <a:r>
              <a:rPr dirty="0"/>
              <a:t> lost. Consider</a:t>
            </a:r>
            <a:r>
              <a:rPr lang="en-US" dirty="0"/>
              <a:t>ing</a:t>
            </a:r>
            <a:r>
              <a:rPr dirty="0"/>
              <a:t> the global population </a:t>
            </a:r>
            <a:r>
              <a:rPr lang="en-US" dirty="0"/>
              <a:t>is</a:t>
            </a:r>
            <a:r>
              <a:rPr dirty="0"/>
              <a:t> 6 billion people</a:t>
            </a:r>
            <a:r>
              <a:rPr lang="en-US" dirty="0"/>
              <a:t>, w</a:t>
            </a:r>
            <a:r>
              <a:rPr dirty="0"/>
              <a:t>hat kind of emotions or thoughts come to mind?</a:t>
            </a:r>
          </a:p>
          <a:p>
            <a:pPr marL="541690" indent="-541690" defTabSz="681870">
              <a:spcBef>
                <a:spcPts val="4900"/>
              </a:spcBef>
              <a:defRPr sz="4150"/>
            </a:pPr>
            <a:r>
              <a:rPr dirty="0"/>
              <a:t>Why do we celebrate attendance more than a faithful proclamation of the </a:t>
            </a:r>
            <a:r>
              <a:rPr lang="en-US" dirty="0"/>
              <a:t>g</a:t>
            </a:r>
            <a:r>
              <a:rPr dirty="0"/>
              <a:t>ospel?  What affects would a faithful proclamation of the </a:t>
            </a:r>
            <a:r>
              <a:rPr lang="en-US" dirty="0"/>
              <a:t>g</a:t>
            </a:r>
            <a:r>
              <a:rPr dirty="0"/>
              <a:t>ospel have on attendance?</a:t>
            </a:r>
          </a:p>
          <a:p>
            <a:pPr marL="541690" indent="-541690" defTabSz="681870">
              <a:spcBef>
                <a:spcPts val="4900"/>
              </a:spcBef>
              <a:defRPr sz="4150"/>
            </a:pPr>
            <a:r>
              <a:rPr dirty="0"/>
              <a:t>Which of the three components of being intentional do you find the most challenging?</a:t>
            </a:r>
            <a:r>
              <a:rPr lang="en-US" dirty="0"/>
              <a:t> </a:t>
            </a:r>
            <a:r>
              <a:rPr dirty="0"/>
              <a:t>Why?</a:t>
            </a:r>
          </a:p>
          <a:p>
            <a:pPr marL="541690" indent="-541690" defTabSz="681870">
              <a:spcBef>
                <a:spcPts val="4900"/>
              </a:spcBef>
              <a:defRPr sz="4150"/>
            </a:pPr>
            <a:r>
              <a:rPr dirty="0"/>
              <a:t>What activities are </a:t>
            </a:r>
            <a:r>
              <a:rPr lang="en-US" dirty="0"/>
              <a:t>you </a:t>
            </a:r>
            <a:r>
              <a:rPr dirty="0"/>
              <a:t>involved in</a:t>
            </a:r>
            <a:r>
              <a:rPr lang="en-US" dirty="0"/>
              <a:t> that</a:t>
            </a:r>
            <a:r>
              <a:rPr dirty="0"/>
              <a:t> include lost people? Wh</a:t>
            </a:r>
            <a:r>
              <a:rPr lang="en-US" dirty="0"/>
              <a:t>ere</a:t>
            </a:r>
            <a:r>
              <a:rPr dirty="0"/>
              <a:t> could you be involved </a:t>
            </a:r>
            <a:r>
              <a:rPr lang="en-US" dirty="0"/>
              <a:t>and </a:t>
            </a:r>
            <a:r>
              <a:rPr dirty="0"/>
              <a:t>find more lost people?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real-estate-door-knocking.jpg" descr="real-estate-door-knocking.jpg"/>
          <p:cNvPicPr>
            <a:picLocks noGrp="1" noChangeAspect="1"/>
          </p:cNvPicPr>
          <p:nvPr>
            <p:ph type="pic" idx="21"/>
          </p:nvPr>
        </p:nvPicPr>
        <p:blipFill>
          <a:blip r:embed="rId2"/>
          <a:srcRect l="29166" r="29166"/>
          <a:stretch>
            <a:fillRect/>
          </a:stretch>
        </p:blipFill>
        <p:spPr>
          <a:xfrm>
            <a:off x="12183070" y="8929"/>
            <a:ext cx="9144001" cy="13716001"/>
          </a:xfrm>
          <a:prstGeom prst="rect">
            <a:avLst/>
          </a:prstGeom>
        </p:spPr>
      </p:pic>
      <p:sp>
        <p:nvSpPr>
          <p:cNvPr id="246" name="engaging the…"/>
          <p:cNvSpPr txBox="1">
            <a:spLocks noGrp="1"/>
          </p:cNvSpPr>
          <p:nvPr>
            <p:ph type="title"/>
          </p:nvPr>
        </p:nvSpPr>
        <p:spPr>
          <a:prstGeom prst="rect">
            <a:avLst/>
          </a:prstGeom>
        </p:spPr>
        <p:txBody>
          <a:bodyPr/>
          <a:lstStyle/>
          <a:p>
            <a:r>
              <a:t>engaging the </a:t>
            </a:r>
          </a:p>
          <a:p>
            <a:r>
              <a:t>lost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engaging the lost"/>
          <p:cNvSpPr txBox="1">
            <a:spLocks noGrp="1"/>
          </p:cNvSpPr>
          <p:nvPr>
            <p:ph type="title"/>
          </p:nvPr>
        </p:nvSpPr>
        <p:spPr>
          <a:prstGeom prst="rect">
            <a:avLst/>
          </a:prstGeom>
        </p:spPr>
        <p:txBody>
          <a:bodyPr/>
          <a:lstStyle/>
          <a:p>
            <a:r>
              <a:t>engaging the lost</a:t>
            </a:r>
          </a:p>
        </p:txBody>
      </p:sp>
      <p:sp>
        <p:nvSpPr>
          <p:cNvPr id="249" name="John 4:35…"/>
          <p:cNvSpPr txBox="1">
            <a:spLocks noGrp="1"/>
          </p:cNvSpPr>
          <p:nvPr>
            <p:ph type="body" idx="1"/>
          </p:nvPr>
        </p:nvSpPr>
        <p:spPr>
          <a:prstGeom prst="rect">
            <a:avLst/>
          </a:prstGeom>
        </p:spPr>
        <p:txBody>
          <a:bodyPr/>
          <a:lstStyle/>
          <a:p>
            <a:pPr marL="443794" indent="-443794" defTabSz="558641">
              <a:spcBef>
                <a:spcPts val="4000"/>
              </a:spcBef>
              <a:defRPr sz="3400" u="sng">
                <a:latin typeface="Avenir Heavy"/>
                <a:ea typeface="Avenir Heavy"/>
                <a:cs typeface="Avenir Heavy"/>
                <a:sym typeface="Avenir Heavy"/>
              </a:defRPr>
            </a:pPr>
            <a:r>
              <a:rPr dirty="0"/>
              <a:t>John 4:35</a:t>
            </a:r>
          </a:p>
          <a:p>
            <a:pPr marL="763326" lvl="1" indent="-443794" defTabSz="558641">
              <a:spcBef>
                <a:spcPts val="4000"/>
              </a:spcBef>
              <a:defRPr sz="3400"/>
            </a:pPr>
            <a:r>
              <a:rPr dirty="0"/>
              <a:t>“Open your eyes and look at the fields, because they are ready for harvest.”</a:t>
            </a:r>
          </a:p>
          <a:p>
            <a:pPr marL="443794" indent="-443794" defTabSz="558641">
              <a:spcBef>
                <a:spcPts val="4000"/>
              </a:spcBef>
              <a:defRPr sz="3400" u="sng">
                <a:latin typeface="Avenir Heavy"/>
                <a:ea typeface="Avenir Heavy"/>
                <a:cs typeface="Avenir Heavy"/>
                <a:sym typeface="Avenir Heavy"/>
              </a:defRPr>
            </a:pPr>
            <a:r>
              <a:rPr dirty="0"/>
              <a:t>2 Corinthians 5:17-21</a:t>
            </a:r>
          </a:p>
          <a:p>
            <a:pPr marL="763326" lvl="1" indent="-443794" defTabSz="558641">
              <a:spcBef>
                <a:spcPts val="4000"/>
              </a:spcBef>
              <a:defRPr sz="3400"/>
            </a:pPr>
            <a:r>
              <a:rPr dirty="0"/>
              <a:t>“ Therefore, if anyone is in Christ, he is a new creation; the old has passed away, and see, the new has come! Everything is from God, who has reconciled us to himself through Christ and has given us the ministry of reconciliation. That is, in Christ, God was reconciling the world to himself, not counting their trespasses against them, and he has committed the message of reconciliation to us. Therefore, we are ambassadors for Christ, since God is making his appeal through us. We plead on Christ’s behalf: </a:t>
            </a:r>
            <a:r>
              <a:rPr lang="en-US" dirty="0"/>
              <a:t>'</a:t>
            </a:r>
            <a:r>
              <a:rPr dirty="0"/>
              <a:t>Be reconciled to God</a:t>
            </a:r>
            <a:r>
              <a:rPr lang="en-US" dirty="0"/>
              <a:t>.’ </a:t>
            </a:r>
            <a:r>
              <a:rPr dirty="0"/>
              <a:t>He made the one who did not know sin to be sin for us, so that in him we might become the righteousness of God.</a:t>
            </a:r>
            <a:r>
              <a:rPr lang="en-US" dirty="0"/>
              <a: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engaging the lost"/>
          <p:cNvSpPr txBox="1">
            <a:spLocks noGrp="1"/>
          </p:cNvSpPr>
          <p:nvPr>
            <p:ph type="title"/>
          </p:nvPr>
        </p:nvSpPr>
        <p:spPr>
          <a:prstGeom prst="rect">
            <a:avLst/>
          </a:prstGeom>
        </p:spPr>
        <p:txBody>
          <a:bodyPr/>
          <a:lstStyle/>
          <a:p>
            <a:r>
              <a:t>engaging the lost</a:t>
            </a:r>
          </a:p>
        </p:txBody>
      </p:sp>
      <p:sp>
        <p:nvSpPr>
          <p:cNvPr id="252" name="A common temptation for Christians may come in the form of disassociating oneself from those that do not know Christ. Many Christians tend to ignore the lost around them. Henard offers an explanation for this for phenomena:…"/>
          <p:cNvSpPr txBox="1">
            <a:spLocks noGrp="1"/>
          </p:cNvSpPr>
          <p:nvPr>
            <p:ph type="body" idx="1"/>
          </p:nvPr>
        </p:nvSpPr>
        <p:spPr>
          <a:xfrm>
            <a:off x="3976687" y="2839640"/>
            <a:ext cx="16430626" cy="10172132"/>
          </a:xfrm>
          <a:prstGeom prst="rect">
            <a:avLst/>
          </a:prstGeom>
        </p:spPr>
        <p:txBody>
          <a:bodyPr/>
          <a:lstStyle/>
          <a:p>
            <a:pPr marL="509058" indent="-509058" defTabSz="640794">
              <a:spcBef>
                <a:spcPts val="4600"/>
              </a:spcBef>
              <a:defRPr sz="3900"/>
            </a:pPr>
            <a:r>
              <a:rPr dirty="0"/>
              <a:t>A common </a:t>
            </a:r>
            <a:r>
              <a:rPr u="sng" dirty="0">
                <a:solidFill>
                  <a:srgbClr val="55D7FF"/>
                </a:solidFill>
                <a:latin typeface="Avenir Heavy"/>
                <a:ea typeface="Avenir Heavy"/>
                <a:cs typeface="Avenir Heavy"/>
                <a:sym typeface="Avenir Heavy"/>
              </a:rPr>
              <a:t>temptation</a:t>
            </a:r>
            <a:r>
              <a:rPr dirty="0"/>
              <a:t> for Christians may come in the form of disassociating oneself from those </a:t>
            </a:r>
            <a:r>
              <a:rPr lang="en-US" dirty="0"/>
              <a:t>who</a:t>
            </a:r>
            <a:r>
              <a:rPr dirty="0"/>
              <a:t> do not know Christ. Many Christians tend to ignore the lost around them. </a:t>
            </a:r>
            <a:r>
              <a:rPr lang="en-US" dirty="0"/>
              <a:t>Bill </a:t>
            </a:r>
            <a:r>
              <a:rPr dirty="0" err="1"/>
              <a:t>Henard</a:t>
            </a:r>
            <a:r>
              <a:rPr dirty="0"/>
              <a:t> offers an explanation for this for phenomena: </a:t>
            </a:r>
          </a:p>
          <a:p>
            <a:pPr marL="875580" lvl="1" indent="-509058" defTabSz="640794">
              <a:spcBef>
                <a:spcPts val="4600"/>
              </a:spcBef>
              <a:defRPr sz="3900"/>
            </a:pPr>
            <a:r>
              <a:rPr dirty="0"/>
              <a:t>“Truthfully, most Christians probably do not like being around non-Christians. Once Christ has transformed an individual, that person will often become very aware of the behavior of others. People outside of Christ become offensive in the language they use, in the attitudes they demonstrate, and in the behaviors they accentuate. As a result, many Christians isolate themselves from non-Christians.” </a:t>
            </a:r>
            <a:br>
              <a:rPr lang="en-US" dirty="0"/>
            </a:br>
            <a:r>
              <a:rPr dirty="0"/>
              <a:t>(</a:t>
            </a:r>
            <a:r>
              <a:rPr i="1" dirty="0"/>
              <a:t>The Great Commission Leader</a:t>
            </a:r>
            <a:r>
              <a:rPr dirty="0"/>
              <a:t>, 273-74)</a:t>
            </a:r>
          </a:p>
          <a:p>
            <a:pPr marL="875580" lvl="1" indent="-509058" defTabSz="640794">
              <a:spcBef>
                <a:spcPts val="4600"/>
              </a:spcBef>
              <a:defRPr sz="3900"/>
            </a:pPr>
            <a:r>
              <a:rPr u="sng" dirty="0">
                <a:solidFill>
                  <a:srgbClr val="55D7FF"/>
                </a:solidFill>
                <a:latin typeface="Avenir Heavy"/>
                <a:ea typeface="Avenir Heavy"/>
                <a:cs typeface="Avenir Heavy"/>
                <a:sym typeface="Avenir Heavy"/>
              </a:rPr>
              <a:t>Isolation</a:t>
            </a:r>
            <a:r>
              <a:rPr dirty="0"/>
              <a:t> is not an </a:t>
            </a:r>
            <a:r>
              <a:rPr u="sng" dirty="0">
                <a:solidFill>
                  <a:srgbClr val="55D7FF"/>
                </a:solidFill>
                <a:latin typeface="Avenir Heavy"/>
                <a:ea typeface="Avenir Heavy"/>
                <a:cs typeface="Avenir Heavy"/>
                <a:sym typeface="Avenir Heavy"/>
              </a:rPr>
              <a:t>option</a:t>
            </a:r>
            <a:r>
              <a:rPr dirty="0"/>
              <a:t>.  Sadly, the Great Commission has become the “Great Omission.”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engaging the lost"/>
          <p:cNvSpPr txBox="1">
            <a:spLocks noGrp="1"/>
          </p:cNvSpPr>
          <p:nvPr>
            <p:ph type="title"/>
          </p:nvPr>
        </p:nvSpPr>
        <p:spPr>
          <a:prstGeom prst="rect">
            <a:avLst/>
          </a:prstGeom>
        </p:spPr>
        <p:txBody>
          <a:bodyPr/>
          <a:lstStyle/>
          <a:p>
            <a:r>
              <a:t>engaging the lost</a:t>
            </a:r>
          </a:p>
        </p:txBody>
      </p:sp>
      <p:sp>
        <p:nvSpPr>
          <p:cNvPr id="255" name="Be encouraged:  8 out of 10 unchurched people indicate that they would come to church if invited.…"/>
          <p:cNvSpPr txBox="1">
            <a:spLocks noGrp="1"/>
          </p:cNvSpPr>
          <p:nvPr>
            <p:ph type="body" idx="1"/>
          </p:nvPr>
        </p:nvSpPr>
        <p:spPr>
          <a:prstGeom prst="rect">
            <a:avLst/>
          </a:prstGeom>
        </p:spPr>
        <p:txBody>
          <a:bodyPr/>
          <a:lstStyle/>
          <a:p>
            <a:endParaRPr/>
          </a:p>
          <a:p>
            <a:r>
              <a:t>Be encouraged:  8 out of 10 unchurched people indicate that they would come to church if invited.  </a:t>
            </a:r>
          </a:p>
          <a:p>
            <a:r>
              <a:t>Be encouraged:  75-90 percent of those who come to faith did so through a friend or relative.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engaging the lost"/>
          <p:cNvSpPr txBox="1">
            <a:spLocks noGrp="1"/>
          </p:cNvSpPr>
          <p:nvPr>
            <p:ph type="title"/>
          </p:nvPr>
        </p:nvSpPr>
        <p:spPr>
          <a:prstGeom prst="rect">
            <a:avLst/>
          </a:prstGeom>
        </p:spPr>
        <p:txBody>
          <a:bodyPr/>
          <a:lstStyle/>
          <a:p>
            <a:r>
              <a:t>engaging the lost</a:t>
            </a:r>
          </a:p>
        </p:txBody>
      </p:sp>
      <p:sp>
        <p:nvSpPr>
          <p:cNvPr id="258" name="Understand your οἶκος (“oikos”), Greek for household).…"/>
          <p:cNvSpPr txBox="1">
            <a:spLocks noGrp="1"/>
          </p:cNvSpPr>
          <p:nvPr>
            <p:ph type="body" idx="1"/>
          </p:nvPr>
        </p:nvSpPr>
        <p:spPr>
          <a:prstGeom prst="rect">
            <a:avLst/>
          </a:prstGeom>
        </p:spPr>
        <p:txBody>
          <a:bodyPr/>
          <a:lstStyle/>
          <a:p>
            <a:pPr marL="639586" indent="-639586" defTabSz="805100">
              <a:spcBef>
                <a:spcPts val="5700"/>
              </a:spcBef>
              <a:defRPr sz="4900"/>
            </a:pPr>
            <a:r>
              <a:rPr u="sng" dirty="0">
                <a:solidFill>
                  <a:srgbClr val="55D7FF"/>
                </a:solidFill>
                <a:latin typeface="Avenir Heavy"/>
                <a:ea typeface="Avenir Heavy"/>
                <a:cs typeface="Avenir Heavy"/>
                <a:sym typeface="Avenir Heavy"/>
              </a:rPr>
              <a:t>Understand</a:t>
            </a:r>
            <a:r>
              <a:rPr dirty="0"/>
              <a:t> your </a:t>
            </a:r>
            <a:r>
              <a:rPr dirty="0" err="1"/>
              <a:t>οἶκος</a:t>
            </a:r>
            <a:r>
              <a:rPr dirty="0"/>
              <a:t> (“oikos”, Greek for household). </a:t>
            </a:r>
          </a:p>
          <a:p>
            <a:pPr marL="1100088" lvl="1" indent="-639586" defTabSz="805100">
              <a:spcBef>
                <a:spcPts val="5700"/>
              </a:spcBef>
              <a:defRPr sz="4900"/>
            </a:pPr>
            <a:r>
              <a:rPr dirty="0"/>
              <a:t>Your oikos are those who are in close connection.</a:t>
            </a:r>
          </a:p>
          <a:p>
            <a:pPr marL="1100088" lvl="1" indent="-639586" defTabSz="805100">
              <a:spcBef>
                <a:spcPts val="5700"/>
              </a:spcBef>
              <a:defRPr sz="4900"/>
            </a:pPr>
            <a:r>
              <a:rPr dirty="0"/>
              <a:t>Evangelistic opportunities in </a:t>
            </a:r>
            <a:r>
              <a:rPr lang="en-US" dirty="0"/>
              <a:t>my world</a:t>
            </a:r>
            <a:r>
              <a:rPr dirty="0"/>
              <a:t>.</a:t>
            </a:r>
          </a:p>
          <a:p>
            <a:pPr marL="1100088" lvl="1" indent="-639586" defTabSz="805100">
              <a:spcBef>
                <a:spcPts val="5700"/>
              </a:spcBef>
              <a:defRPr sz="4900"/>
            </a:pPr>
            <a:r>
              <a:rPr dirty="0"/>
              <a:t>Tom Mercer writes, “God has given each of us, on average, anywhere from eight to </a:t>
            </a:r>
            <a:r>
              <a:rPr lang="en-US" dirty="0"/>
              <a:t>15</a:t>
            </a:r>
            <a:r>
              <a:rPr dirty="0"/>
              <a:t> people who He has supernaturally and strategically placed in our relational worlds. </a:t>
            </a:r>
            <a:r>
              <a:rPr lang="en-US" dirty="0"/>
              <a:t>… </a:t>
            </a:r>
            <a:r>
              <a:rPr dirty="0"/>
              <a:t>This is the world He wants to use each of us to change, our individual world.”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engaging the lost"/>
          <p:cNvSpPr txBox="1">
            <a:spLocks noGrp="1"/>
          </p:cNvSpPr>
          <p:nvPr>
            <p:ph type="title"/>
          </p:nvPr>
        </p:nvSpPr>
        <p:spPr>
          <a:prstGeom prst="rect">
            <a:avLst/>
          </a:prstGeom>
        </p:spPr>
        <p:txBody>
          <a:bodyPr/>
          <a:lstStyle/>
          <a:p>
            <a:r>
              <a:t>engaging the lost</a:t>
            </a:r>
          </a:p>
        </p:txBody>
      </p:sp>
      <p:sp>
        <p:nvSpPr>
          <p:cNvPr id="261" name="Oscar Thompson believed that the most important word in the English language is the word “relationship.”  Thompson reached this conclusion by observing the outward wave that the gospel traveled in the book of Acts (from Jerusalem to Judea, then Samaria, "/>
          <p:cNvSpPr txBox="1">
            <a:spLocks noGrp="1"/>
          </p:cNvSpPr>
          <p:nvPr>
            <p:ph type="body" idx="1"/>
          </p:nvPr>
        </p:nvSpPr>
        <p:spPr>
          <a:prstGeom prst="rect">
            <a:avLst/>
          </a:prstGeom>
        </p:spPr>
        <p:txBody>
          <a:bodyPr/>
          <a:lstStyle/>
          <a:p>
            <a:r>
              <a:rPr dirty="0"/>
              <a:t>Oscar Thompson believed that the most important word in the English language is the word “relationship.” </a:t>
            </a:r>
            <a:r>
              <a:rPr lang="en-US" dirty="0"/>
              <a:t>He</a:t>
            </a:r>
            <a:r>
              <a:rPr dirty="0"/>
              <a:t> reached this conclusion by observing the outward wave that the gospel traveled in the book of Acts (from Jerusalem to Judea, then Samaria, and then the uttermost parts of the earth).  </a:t>
            </a:r>
            <a:br>
              <a:rPr lang="en-US" dirty="0"/>
            </a:br>
            <a:br>
              <a:rPr lang="en-US" dirty="0"/>
            </a:br>
            <a:r>
              <a:rPr dirty="0"/>
              <a:t>In Thompson’s view, the gospel continues to move outward in the Christian’s relationships, beginning with those in close relationship with the Christian and then extending out to acquaintances and strangers.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engaging the lost"/>
          <p:cNvSpPr txBox="1">
            <a:spLocks noGrp="1"/>
          </p:cNvSpPr>
          <p:nvPr>
            <p:ph type="title"/>
          </p:nvPr>
        </p:nvSpPr>
        <p:spPr>
          <a:prstGeom prst="rect">
            <a:avLst/>
          </a:prstGeom>
        </p:spPr>
        <p:txBody>
          <a:bodyPr/>
          <a:lstStyle/>
          <a:p>
            <a:r>
              <a:t>engaging the lost</a:t>
            </a:r>
          </a:p>
        </p:txBody>
      </p:sp>
      <p:sp>
        <p:nvSpPr>
          <p:cNvPr id="264" name="Thompson’s Concentric Circles"/>
          <p:cNvSpPr txBox="1">
            <a:spLocks noGrp="1"/>
          </p:cNvSpPr>
          <p:nvPr>
            <p:ph type="body" idx="1"/>
          </p:nvPr>
        </p:nvSpPr>
        <p:spPr>
          <a:prstGeom prst="rect">
            <a:avLst/>
          </a:prstGeom>
        </p:spPr>
        <p:txBody>
          <a:bodyPr/>
          <a:lstStyle/>
          <a:p>
            <a:r>
              <a:rPr dirty="0"/>
              <a:t>Thompson’s </a:t>
            </a:r>
            <a:r>
              <a:rPr lang="en-US" dirty="0"/>
              <a:t>c</a:t>
            </a:r>
            <a:r>
              <a:rPr dirty="0"/>
              <a:t>oncentric </a:t>
            </a:r>
            <a:r>
              <a:rPr lang="en-US" dirty="0"/>
              <a:t>c</a:t>
            </a:r>
            <a:r>
              <a:rPr dirty="0"/>
              <a:t>ircles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engaging the lost"/>
          <p:cNvSpPr txBox="1">
            <a:spLocks noGrp="1"/>
          </p:cNvSpPr>
          <p:nvPr>
            <p:ph type="title"/>
          </p:nvPr>
        </p:nvSpPr>
        <p:spPr>
          <a:prstGeom prst="rect">
            <a:avLst/>
          </a:prstGeom>
        </p:spPr>
        <p:txBody>
          <a:bodyPr/>
          <a:lstStyle/>
          <a:p>
            <a:r>
              <a:t>engaging the lost</a:t>
            </a:r>
          </a:p>
        </p:txBody>
      </p:sp>
      <p:pic>
        <p:nvPicPr>
          <p:cNvPr id="267" name="Image" descr="Image"/>
          <p:cNvPicPr>
            <a:picLocks noChangeAspect="1"/>
          </p:cNvPicPr>
          <p:nvPr/>
        </p:nvPicPr>
        <p:blipFill>
          <a:blip r:embed="rId2"/>
          <a:stretch>
            <a:fillRect/>
          </a:stretch>
        </p:blipFill>
        <p:spPr>
          <a:xfrm>
            <a:off x="4381944" y="4275747"/>
            <a:ext cx="6758487" cy="5164506"/>
          </a:xfrm>
          <a:prstGeom prst="rect">
            <a:avLst/>
          </a:prstGeom>
          <a:ln w="12700">
            <a:miter lim="400000"/>
          </a:ln>
        </p:spPr>
      </p:pic>
      <p:pic>
        <p:nvPicPr>
          <p:cNvPr id="268" name="Image" descr="Image"/>
          <p:cNvPicPr>
            <a:picLocks noChangeAspect="1"/>
          </p:cNvPicPr>
          <p:nvPr/>
        </p:nvPicPr>
        <p:blipFill>
          <a:blip r:embed="rId3"/>
          <a:stretch>
            <a:fillRect/>
          </a:stretch>
        </p:blipFill>
        <p:spPr>
          <a:xfrm>
            <a:off x="13305251" y="4275747"/>
            <a:ext cx="6667404" cy="516450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P spid="268"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engaging the lost"/>
          <p:cNvSpPr txBox="1">
            <a:spLocks noGrp="1"/>
          </p:cNvSpPr>
          <p:nvPr>
            <p:ph type="title"/>
          </p:nvPr>
        </p:nvSpPr>
        <p:spPr>
          <a:prstGeom prst="rect">
            <a:avLst/>
          </a:prstGeom>
        </p:spPr>
        <p:txBody>
          <a:bodyPr/>
          <a:lstStyle/>
          <a:p>
            <a:r>
              <a:t>engaging the lost</a:t>
            </a:r>
          </a:p>
        </p:txBody>
      </p:sp>
      <p:sp>
        <p:nvSpPr>
          <p:cNvPr id="271" name="“I actually have people tell me that they don’t really know any non-Christians, but that’s because no one has ever trained them to think oikocentrically.  We are all more connected to non-believers than we realize.”  Tom Mercer…"/>
          <p:cNvSpPr txBox="1">
            <a:spLocks noGrp="1"/>
          </p:cNvSpPr>
          <p:nvPr>
            <p:ph type="body" idx="1"/>
          </p:nvPr>
        </p:nvSpPr>
        <p:spPr>
          <a:prstGeom prst="rect">
            <a:avLst/>
          </a:prstGeom>
        </p:spPr>
        <p:txBody>
          <a:bodyPr/>
          <a:lstStyle/>
          <a:p>
            <a:pPr marL="626533" indent="-626533" defTabSz="788669">
              <a:spcBef>
                <a:spcPts val="5600"/>
              </a:spcBef>
              <a:defRPr sz="4800"/>
            </a:pPr>
            <a:r>
              <a:rPr dirty="0"/>
              <a:t>“I actually have people tell me that they don’t really know any non-Christians, but that’s because no one has ever trained them to think </a:t>
            </a:r>
            <a:r>
              <a:rPr dirty="0" err="1"/>
              <a:t>oikocentrically</a:t>
            </a:r>
            <a:r>
              <a:rPr dirty="0"/>
              <a:t>. We are all more connected to non-believers than we realize</a:t>
            </a:r>
            <a:r>
              <a:rPr lang="en-US" dirty="0"/>
              <a:t>,</a:t>
            </a:r>
            <a:r>
              <a:rPr dirty="0"/>
              <a:t>” </a:t>
            </a:r>
            <a:r>
              <a:rPr lang="en-US" dirty="0"/>
              <a:t>says </a:t>
            </a:r>
            <a:r>
              <a:rPr dirty="0"/>
              <a:t>Tom Mercer</a:t>
            </a:r>
            <a:r>
              <a:rPr lang="en-US" dirty="0"/>
              <a:t>.</a:t>
            </a:r>
            <a:r>
              <a:rPr dirty="0"/>
              <a:t> </a:t>
            </a:r>
          </a:p>
          <a:p>
            <a:pPr marL="626533" indent="-626533" defTabSz="788669">
              <a:spcBef>
                <a:spcPts val="5600"/>
              </a:spcBef>
              <a:defRPr sz="4800"/>
            </a:pPr>
            <a:r>
              <a:rPr dirty="0"/>
              <a:t>Identify the lost within your networks. List their names under their relationship to you.</a:t>
            </a:r>
          </a:p>
          <a:p>
            <a:pPr marL="626533" indent="-626533" defTabSz="788669">
              <a:spcBef>
                <a:spcPts val="5600"/>
              </a:spcBef>
              <a:defRPr sz="4800"/>
            </a:pPr>
            <a:r>
              <a:rPr i="1" dirty="0">
                <a:latin typeface="Avenir Heavy"/>
                <a:ea typeface="Avenir Heavy"/>
                <a:cs typeface="Avenir Heavy"/>
                <a:sym typeface="Avenir Heavy"/>
              </a:rPr>
              <a:t>Disobeying the Great Commission </a:t>
            </a:r>
            <a:r>
              <a:rPr lang="en-US" i="1" dirty="0">
                <a:latin typeface="Avenir Heavy"/>
                <a:ea typeface="Avenir Heavy"/>
                <a:cs typeface="Avenir Heavy"/>
                <a:sym typeface="Avenir Heavy"/>
              </a:rPr>
              <a:t>is</a:t>
            </a:r>
            <a:r>
              <a:rPr i="1" dirty="0">
                <a:latin typeface="Avenir Heavy"/>
                <a:ea typeface="Avenir Heavy"/>
                <a:cs typeface="Avenir Heavy"/>
                <a:sym typeface="Avenir Heavy"/>
              </a:rPr>
              <a:t> not an option for </a:t>
            </a:r>
            <a:r>
              <a:rPr lang="en-US" i="1" dirty="0">
                <a:latin typeface="Avenir Heavy"/>
                <a:ea typeface="Avenir Heavy"/>
                <a:cs typeface="Avenir Heavy"/>
                <a:sym typeface="Avenir Heavy"/>
              </a:rPr>
              <a:t>a </a:t>
            </a:r>
            <a:r>
              <a:rPr i="1" dirty="0">
                <a:latin typeface="Avenir Heavy"/>
                <a:ea typeface="Avenir Heavy"/>
                <a:cs typeface="Avenir Heavy"/>
                <a:sym typeface="Avenir Heavy"/>
              </a:rPr>
              <a:t>believer, especially if </a:t>
            </a:r>
            <a:r>
              <a:rPr lang="en-US" i="1" dirty="0">
                <a:latin typeface="Avenir Heavy"/>
                <a:ea typeface="Avenir Heavy"/>
                <a:cs typeface="Avenir Heavy"/>
                <a:sym typeface="Avenir Heavy"/>
              </a:rPr>
              <a:t>the </a:t>
            </a:r>
            <a:r>
              <a:rPr i="1" dirty="0">
                <a:latin typeface="Avenir Heavy"/>
                <a:ea typeface="Avenir Heavy"/>
                <a:cs typeface="Avenir Heavy"/>
                <a:sym typeface="Avenir Heavy"/>
              </a:rPr>
              <a:t>believer has discovered connections with specific lost people</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inpoint-on-a-map.jpg" descr="pinpoint-on-a-map.jpg"/>
          <p:cNvPicPr>
            <a:picLocks noGrp="1" noChangeAspect="1"/>
          </p:cNvPicPr>
          <p:nvPr>
            <p:ph type="pic" idx="21"/>
          </p:nvPr>
        </p:nvPicPr>
        <p:blipFill>
          <a:blip r:embed="rId2"/>
          <a:srcRect t="9352" b="9352"/>
          <a:stretch>
            <a:fillRect/>
          </a:stretch>
        </p:blipFill>
        <p:spPr>
          <a:xfrm>
            <a:off x="3048000" y="3821906"/>
            <a:ext cx="18288000" cy="9894094"/>
          </a:xfrm>
          <a:prstGeom prst="rect">
            <a:avLst/>
          </a:prstGeom>
        </p:spPr>
      </p:pic>
      <p:sp>
        <p:nvSpPr>
          <p:cNvPr id="219" name="identifying the lost"/>
          <p:cNvSpPr txBox="1">
            <a:spLocks noGrp="1"/>
          </p:cNvSpPr>
          <p:nvPr>
            <p:ph type="title"/>
          </p:nvPr>
        </p:nvSpPr>
        <p:spPr>
          <a:prstGeom prst="rect">
            <a:avLst/>
          </a:prstGeom>
        </p:spPr>
        <p:txBody>
          <a:bodyPr/>
          <a:lstStyle/>
          <a:p>
            <a:r>
              <a:t>identifying the lost</a:t>
            </a:r>
          </a:p>
        </p:txBody>
      </p:sp>
      <p:sp>
        <p:nvSpPr>
          <p:cNvPr id="220" name="Double-click to edit"/>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ersonal reflection"/>
          <p:cNvSpPr txBox="1">
            <a:spLocks noGrp="1"/>
          </p:cNvSpPr>
          <p:nvPr>
            <p:ph type="title"/>
          </p:nvPr>
        </p:nvSpPr>
        <p:spPr>
          <a:prstGeom prst="rect">
            <a:avLst/>
          </a:prstGeom>
        </p:spPr>
        <p:txBody>
          <a:bodyPr/>
          <a:lstStyle/>
          <a:p>
            <a:r>
              <a:t>personal reflection</a:t>
            </a:r>
          </a:p>
        </p:txBody>
      </p:sp>
      <p:sp>
        <p:nvSpPr>
          <p:cNvPr id="274" name="Share with the group the total number of “lost” within your “oikos.”  Also identify the column that has the most “lost” in it.…"/>
          <p:cNvSpPr txBox="1">
            <a:spLocks noGrp="1"/>
          </p:cNvSpPr>
          <p:nvPr>
            <p:ph type="body" idx="1"/>
          </p:nvPr>
        </p:nvSpPr>
        <p:spPr>
          <a:prstGeom prst="rect">
            <a:avLst/>
          </a:prstGeom>
        </p:spPr>
        <p:txBody>
          <a:bodyPr/>
          <a:lstStyle/>
          <a:p>
            <a:r>
              <a:rPr dirty="0"/>
              <a:t>Share with the group the total number of lost</a:t>
            </a:r>
            <a:r>
              <a:rPr lang="en-US" dirty="0"/>
              <a:t> </a:t>
            </a:r>
            <a:r>
              <a:rPr dirty="0"/>
              <a:t>within your oikos. Also identify the column that has the most lost in it.</a:t>
            </a:r>
          </a:p>
          <a:p>
            <a:r>
              <a:rPr dirty="0"/>
              <a:t>If your stronger relationships are already </a:t>
            </a:r>
            <a:r>
              <a:rPr lang="en-US" dirty="0"/>
              <a:t>with </a:t>
            </a:r>
            <a:r>
              <a:rPr dirty="0"/>
              <a:t>Christians, how can you strengthen the weaker relationships? </a:t>
            </a:r>
          </a:p>
          <a:p>
            <a:r>
              <a:rPr dirty="0"/>
              <a:t>What is your greatest insight from this lesson?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G_7733.jpeg" descr="IMG_7733.jpeg"/>
          <p:cNvPicPr>
            <a:picLocks noGrp="1" noChangeAspect="1"/>
          </p:cNvPicPr>
          <p:nvPr>
            <p:ph type="pic" idx="21"/>
          </p:nvPr>
        </p:nvPicPr>
        <p:blipFill>
          <a:blip r:embed="rId2"/>
          <a:srcRect l="3358" r="3358"/>
          <a:stretch>
            <a:fillRect/>
          </a:stretch>
        </p:blipFill>
        <p:spPr>
          <a:xfrm>
            <a:off x="12192000" y="0"/>
            <a:ext cx="9144000" cy="13716000"/>
          </a:xfrm>
          <a:prstGeom prst="rect">
            <a:avLst/>
          </a:prstGeom>
        </p:spPr>
      </p:pic>
      <p:sp>
        <p:nvSpPr>
          <p:cNvPr id="277" name="group activity"/>
          <p:cNvSpPr txBox="1">
            <a:spLocks noGrp="1"/>
          </p:cNvSpPr>
          <p:nvPr>
            <p:ph type="title"/>
          </p:nvPr>
        </p:nvSpPr>
        <p:spPr>
          <a:prstGeom prst="rect">
            <a:avLst/>
          </a:prstGeom>
        </p:spPr>
        <p:txBody>
          <a:bodyPr/>
          <a:lstStyle/>
          <a:p>
            <a:r>
              <a:t>group activity</a:t>
            </a:r>
          </a:p>
        </p:txBody>
      </p:sp>
      <p:sp>
        <p:nvSpPr>
          <p:cNvPr id="278" name="Each group member  should identify where they live on a city map.  Physically mark the map to represent your home as lighthouse for that area.  Pray for the city."/>
          <p:cNvSpPr txBox="1">
            <a:spLocks noGrp="1"/>
          </p:cNvSpPr>
          <p:nvPr>
            <p:ph type="body" sz="quarter" idx="1"/>
          </p:nvPr>
        </p:nvSpPr>
        <p:spPr>
          <a:prstGeom prst="rect">
            <a:avLst/>
          </a:prstGeom>
        </p:spPr>
        <p:txBody>
          <a:bodyPr/>
          <a:lstStyle/>
          <a:p>
            <a:r>
              <a:rPr lang="en-US" dirty="0"/>
              <a:t>All</a:t>
            </a:r>
            <a:r>
              <a:rPr dirty="0"/>
              <a:t> group member</a:t>
            </a:r>
            <a:r>
              <a:rPr lang="en-US" dirty="0"/>
              <a:t>s</a:t>
            </a:r>
            <a:r>
              <a:rPr dirty="0"/>
              <a:t> should identify where they live on a city map. Physically mark the map to represent your home </a:t>
            </a:r>
            <a:r>
              <a:t>as </a:t>
            </a:r>
            <a:r>
              <a:rPr lang="en-US"/>
              <a:t>a </a:t>
            </a:r>
            <a:r>
              <a:t>lighthouse </a:t>
            </a:r>
            <a:r>
              <a:rPr dirty="0"/>
              <a:t>for that area.  Pray for the city.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Have you ever said (or heard another Christian say), “I just don’t know any lost people.”  How truthful is a statement like this?  Why do Christians make statements like this?…"/>
          <p:cNvSpPr txBox="1">
            <a:spLocks noGrp="1"/>
          </p:cNvSpPr>
          <p:nvPr>
            <p:ph type="body" idx="1"/>
          </p:nvPr>
        </p:nvSpPr>
        <p:spPr>
          <a:prstGeom prst="rect">
            <a:avLst/>
          </a:prstGeom>
        </p:spPr>
        <p:txBody>
          <a:bodyPr/>
          <a:lstStyle/>
          <a:p>
            <a:r>
              <a:rPr dirty="0"/>
              <a:t>Have you ever said (or heard another Christian say), “I just don’t know any lost people.”</a:t>
            </a:r>
            <a:r>
              <a:rPr lang="en-US" dirty="0"/>
              <a:t> </a:t>
            </a:r>
            <a:r>
              <a:rPr dirty="0"/>
              <a:t>How truthful is a statement like this?</a:t>
            </a:r>
            <a:r>
              <a:rPr lang="en-US" dirty="0"/>
              <a:t> </a:t>
            </a:r>
            <a:r>
              <a:rPr dirty="0"/>
              <a:t>Why do Christians make </a:t>
            </a:r>
            <a:r>
              <a:rPr lang="en-US" dirty="0"/>
              <a:t>this kind of </a:t>
            </a:r>
            <a:r>
              <a:rPr dirty="0"/>
              <a:t>statement?</a:t>
            </a:r>
          </a:p>
          <a:p>
            <a:r>
              <a:rPr dirty="0"/>
              <a:t>Do some churches isolate themselves from the lost communities that surround their church buildings? Do individual Christians isolate themselves from the lost? </a:t>
            </a:r>
            <a:br>
              <a:rPr lang="en-US" dirty="0"/>
            </a:br>
            <a:r>
              <a:rPr dirty="0"/>
              <a:t>Why or why not?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colourful-people-400x300.jpg" descr="colourful-people-400x300.jpg"/>
          <p:cNvPicPr>
            <a:picLocks noGrp="1" noChangeAspect="1"/>
          </p:cNvPicPr>
          <p:nvPr>
            <p:ph type="pic" idx="21"/>
          </p:nvPr>
        </p:nvPicPr>
        <p:blipFill>
          <a:blip r:embed="rId2"/>
          <a:srcRect l="25000" r="25000"/>
          <a:stretch>
            <a:fillRect/>
          </a:stretch>
        </p:blipFill>
        <p:spPr>
          <a:xfrm>
            <a:off x="12183070" y="8929"/>
            <a:ext cx="9144001" cy="13716001"/>
          </a:xfrm>
          <a:prstGeom prst="rect">
            <a:avLst/>
          </a:prstGeom>
        </p:spPr>
      </p:pic>
      <p:sp>
        <p:nvSpPr>
          <p:cNvPr id="225" name="A Personal Evangelist must identify the lost within their networks."/>
          <p:cNvSpPr txBox="1">
            <a:spLocks noGrp="1"/>
          </p:cNvSpPr>
          <p:nvPr>
            <p:ph type="title"/>
          </p:nvPr>
        </p:nvSpPr>
        <p:spPr>
          <a:xfrm>
            <a:off x="3815953" y="4353145"/>
            <a:ext cx="7608094" cy="7617179"/>
          </a:xfrm>
          <a:prstGeom prst="rect">
            <a:avLst/>
          </a:prstGeom>
        </p:spPr>
        <p:txBody>
          <a:bodyPr/>
          <a:lstStyle>
            <a:lvl1pPr defTabSz="813315">
              <a:defRPr sz="6138" spc="982"/>
            </a:lvl1pPr>
          </a:lstStyle>
          <a:p>
            <a:r>
              <a:rPr dirty="0"/>
              <a:t>Personal Evangelist</a:t>
            </a:r>
            <a:r>
              <a:rPr lang="en-US" dirty="0"/>
              <a:t>s</a:t>
            </a:r>
            <a:r>
              <a:rPr dirty="0"/>
              <a:t> must identify the lost within their networks.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he work of the evangelist"/>
          <p:cNvSpPr txBox="1">
            <a:spLocks noGrp="1"/>
          </p:cNvSpPr>
          <p:nvPr>
            <p:ph type="title"/>
          </p:nvPr>
        </p:nvSpPr>
        <p:spPr>
          <a:prstGeom prst="rect">
            <a:avLst/>
          </a:prstGeom>
        </p:spPr>
        <p:txBody>
          <a:bodyPr/>
          <a:lstStyle/>
          <a:p>
            <a:r>
              <a:t>the work of the evangelist</a:t>
            </a:r>
          </a:p>
        </p:txBody>
      </p:sp>
      <p:sp>
        <p:nvSpPr>
          <p:cNvPr id="228" name="&quot;But as for you, exercise self-control in everything, endure hardship, do the work of an evangelist, fulfill your ministry.&quot; 2 Timothy 4:5"/>
          <p:cNvSpPr txBox="1">
            <a:spLocks noGrp="1"/>
          </p:cNvSpPr>
          <p:nvPr>
            <p:ph type="body" idx="1"/>
          </p:nvPr>
        </p:nvSpPr>
        <p:spPr>
          <a:prstGeom prst="rect">
            <a:avLst/>
          </a:prstGeom>
        </p:spPr>
        <p:txBody>
          <a:bodyPr/>
          <a:lstStyle/>
          <a:p>
            <a:r>
              <a:rPr dirty="0"/>
              <a:t>"But as for you, exercise self-control in everything, endure hardship, </a:t>
            </a:r>
            <a:r>
              <a:rPr u="sng" dirty="0">
                <a:solidFill>
                  <a:srgbClr val="55D7FF"/>
                </a:solidFill>
                <a:latin typeface="Avenir Heavy"/>
                <a:ea typeface="Avenir Heavy"/>
                <a:cs typeface="Avenir Heavy"/>
                <a:sym typeface="Avenir Heavy"/>
              </a:rPr>
              <a:t>do the work of an evangelist</a:t>
            </a:r>
            <a:r>
              <a:rPr dirty="0"/>
              <a:t>, fulfill your ministry</a:t>
            </a:r>
            <a:r>
              <a:rPr lang="en-US" dirty="0"/>
              <a:t>,</a:t>
            </a:r>
            <a:r>
              <a:rPr dirty="0"/>
              <a:t>" </a:t>
            </a:r>
            <a:r>
              <a:rPr lang="en-US" dirty="0"/>
              <a:t>(</a:t>
            </a:r>
            <a:r>
              <a:rPr dirty="0"/>
              <a:t>2 Timothy 4:5</a:t>
            </a:r>
            <a:r>
              <a:rPr lang="en-US" dirty="0"/>
              <a: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he work of the evangelist"/>
          <p:cNvSpPr txBox="1">
            <a:spLocks noGrp="1"/>
          </p:cNvSpPr>
          <p:nvPr>
            <p:ph type="title"/>
          </p:nvPr>
        </p:nvSpPr>
        <p:spPr>
          <a:prstGeom prst="rect">
            <a:avLst/>
          </a:prstGeom>
        </p:spPr>
        <p:txBody>
          <a:bodyPr/>
          <a:lstStyle/>
          <a:p>
            <a:r>
              <a:t>the work of the evangelist</a:t>
            </a:r>
          </a:p>
        </p:txBody>
      </p:sp>
      <p:sp>
        <p:nvSpPr>
          <p:cNvPr id="231" name="There is an estimated 160 million unchurched people in the United States!…"/>
          <p:cNvSpPr txBox="1">
            <a:spLocks noGrp="1"/>
          </p:cNvSpPr>
          <p:nvPr>
            <p:ph type="body" idx="1"/>
          </p:nvPr>
        </p:nvSpPr>
        <p:spPr>
          <a:prstGeom prst="rect">
            <a:avLst/>
          </a:prstGeom>
        </p:spPr>
        <p:txBody>
          <a:bodyPr/>
          <a:lstStyle/>
          <a:p>
            <a:r>
              <a:rPr dirty="0"/>
              <a:t>There is an estimated </a:t>
            </a:r>
            <a:r>
              <a:rPr u="sng" dirty="0">
                <a:solidFill>
                  <a:srgbClr val="55D7FF"/>
                </a:solidFill>
                <a:latin typeface="Avenir Heavy"/>
                <a:ea typeface="Avenir Heavy"/>
                <a:cs typeface="Avenir Heavy"/>
                <a:sym typeface="Avenir Heavy"/>
              </a:rPr>
              <a:t>160 million</a:t>
            </a:r>
            <a:r>
              <a:rPr dirty="0"/>
              <a:t> unchurched people</a:t>
            </a:r>
            <a:br>
              <a:rPr lang="en-US" dirty="0"/>
            </a:br>
            <a:r>
              <a:rPr dirty="0"/>
              <a:t>in the United States</a:t>
            </a:r>
            <a:r>
              <a:rPr lang="en-US" dirty="0"/>
              <a:t>.</a:t>
            </a:r>
            <a:endParaRPr dirty="0"/>
          </a:p>
          <a:p>
            <a:pPr lvl="1"/>
            <a:r>
              <a:rPr dirty="0"/>
              <a:t>Some may be backslidden or wayward Christians.</a:t>
            </a:r>
          </a:p>
          <a:p>
            <a:pPr lvl="1"/>
            <a:r>
              <a:rPr dirty="0"/>
              <a:t>It is likely the majority are lost.</a:t>
            </a:r>
          </a:p>
          <a:p>
            <a:pPr lvl="1"/>
            <a:r>
              <a:rPr dirty="0"/>
              <a:t>Now consider a global population of </a:t>
            </a:r>
            <a:r>
              <a:rPr lang="en-US" dirty="0"/>
              <a:t>more than</a:t>
            </a:r>
            <a:br>
              <a:rPr lang="en-US" dirty="0"/>
            </a:br>
            <a:r>
              <a:rPr dirty="0"/>
              <a:t>6 billion people.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he work of the evangelist"/>
          <p:cNvSpPr txBox="1">
            <a:spLocks noGrp="1"/>
          </p:cNvSpPr>
          <p:nvPr>
            <p:ph type="title"/>
          </p:nvPr>
        </p:nvSpPr>
        <p:spPr>
          <a:prstGeom prst="rect">
            <a:avLst/>
          </a:prstGeom>
        </p:spPr>
        <p:txBody>
          <a:bodyPr/>
          <a:lstStyle/>
          <a:p>
            <a:r>
              <a:rPr dirty="0"/>
              <a:t>the work of the evangelist</a:t>
            </a:r>
          </a:p>
        </p:txBody>
      </p:sp>
      <p:sp>
        <p:nvSpPr>
          <p:cNvPr id="234" name="Churches should want and desire to grow numerically, but is numerical attendance (in a church service) the answer?…"/>
          <p:cNvSpPr txBox="1">
            <a:spLocks noGrp="1"/>
          </p:cNvSpPr>
          <p:nvPr>
            <p:ph type="body" idx="1"/>
          </p:nvPr>
        </p:nvSpPr>
        <p:spPr>
          <a:prstGeom prst="rect">
            <a:avLst/>
          </a:prstGeom>
        </p:spPr>
        <p:txBody>
          <a:bodyPr/>
          <a:lstStyle/>
          <a:p>
            <a:pPr marL="580848" indent="-580848" defTabSz="731162">
              <a:spcBef>
                <a:spcPts val="5200"/>
              </a:spcBef>
              <a:defRPr sz="4450"/>
            </a:pPr>
            <a:r>
              <a:rPr dirty="0"/>
              <a:t>Churches should </a:t>
            </a:r>
            <a:r>
              <a:rPr lang="en-US" dirty="0"/>
              <a:t>desire</a:t>
            </a:r>
            <a:r>
              <a:rPr dirty="0"/>
              <a:t> to grow numerically, but is numerical attendance in a church service the </a:t>
            </a:r>
            <a:r>
              <a:rPr u="sng" dirty="0">
                <a:solidFill>
                  <a:srgbClr val="55D7FF"/>
                </a:solidFill>
                <a:latin typeface="Avenir Heavy"/>
                <a:ea typeface="Avenir Heavy"/>
                <a:cs typeface="Avenir Heavy"/>
                <a:sym typeface="Avenir Heavy"/>
              </a:rPr>
              <a:t>answer</a:t>
            </a:r>
            <a:r>
              <a:rPr dirty="0"/>
              <a:t>?  </a:t>
            </a:r>
          </a:p>
          <a:p>
            <a:pPr marL="999059" lvl="1" indent="-580848" defTabSz="731162">
              <a:spcBef>
                <a:spcPts val="5200"/>
              </a:spcBef>
              <a:defRPr sz="4450"/>
            </a:pPr>
            <a:r>
              <a:rPr dirty="0"/>
              <a:t>The Brooklyn Tabernacle is one of the largest churches in New York City and has reached many New Yorkers with the gospel.  </a:t>
            </a:r>
            <a:br>
              <a:rPr lang="en-US" dirty="0"/>
            </a:br>
            <a:br>
              <a:rPr lang="en-US" dirty="0"/>
            </a:br>
            <a:r>
              <a:rPr lang="en-US" dirty="0"/>
              <a:t>Jim </a:t>
            </a:r>
            <a:r>
              <a:rPr dirty="0" err="1"/>
              <a:t>Cymbala</a:t>
            </a:r>
            <a:r>
              <a:rPr dirty="0"/>
              <a:t> </a:t>
            </a:r>
            <a:r>
              <a:rPr lang="en-US" dirty="0"/>
              <a:t>says, </a:t>
            </a:r>
            <a:r>
              <a:rPr dirty="0"/>
              <a:t>“The Bible does not say we should aim at numbers but rather urges us to faithfully proclaim God’s message in the boldness of the Holy Spirit. This will build God’s church God’s way</a:t>
            </a:r>
            <a:r>
              <a:rPr lang="en-US" dirty="0"/>
              <a:t>.</a:t>
            </a:r>
            <a:r>
              <a:rPr dirty="0"/>
              <a:t>” </a:t>
            </a:r>
          </a:p>
          <a:p>
            <a:pPr marL="999059" lvl="1" indent="-580848" defTabSz="731162">
              <a:spcBef>
                <a:spcPts val="5200"/>
              </a:spcBef>
              <a:defRPr sz="4450"/>
            </a:pPr>
            <a:r>
              <a:rPr dirty="0"/>
              <a:t> A proclamation of the gospel (not attendance) is the answer.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he work of the evangelist"/>
          <p:cNvSpPr txBox="1">
            <a:spLocks noGrp="1"/>
          </p:cNvSpPr>
          <p:nvPr>
            <p:ph type="title"/>
          </p:nvPr>
        </p:nvSpPr>
        <p:spPr>
          <a:prstGeom prst="rect">
            <a:avLst/>
          </a:prstGeom>
        </p:spPr>
        <p:txBody>
          <a:bodyPr/>
          <a:lstStyle/>
          <a:p>
            <a:r>
              <a:t>the work of the evangelist</a:t>
            </a:r>
          </a:p>
        </p:txBody>
      </p:sp>
      <p:sp>
        <p:nvSpPr>
          <p:cNvPr id="237" name="Personal evangelists must be intentional.…"/>
          <p:cNvSpPr txBox="1">
            <a:spLocks noGrp="1"/>
          </p:cNvSpPr>
          <p:nvPr>
            <p:ph type="body" idx="1"/>
          </p:nvPr>
        </p:nvSpPr>
        <p:spPr>
          <a:prstGeom prst="rect">
            <a:avLst/>
          </a:prstGeom>
        </p:spPr>
        <p:txBody>
          <a:bodyPr/>
          <a:lstStyle/>
          <a:p>
            <a:r>
              <a:rPr dirty="0"/>
              <a:t>Personal evangelists must be </a:t>
            </a:r>
            <a:r>
              <a:rPr u="sng" dirty="0">
                <a:solidFill>
                  <a:srgbClr val="55D7FF"/>
                </a:solidFill>
                <a:latin typeface="Avenir Heavy"/>
                <a:ea typeface="Avenir Heavy"/>
                <a:cs typeface="Avenir Heavy"/>
                <a:sym typeface="Avenir Heavy"/>
              </a:rPr>
              <a:t>intentional</a:t>
            </a:r>
            <a:r>
              <a:rPr dirty="0"/>
              <a:t>.</a:t>
            </a:r>
          </a:p>
          <a:p>
            <a:pPr lvl="1"/>
            <a:r>
              <a:rPr dirty="0"/>
              <a:t>Must go outside their normal activities.</a:t>
            </a:r>
          </a:p>
          <a:p>
            <a:pPr lvl="1"/>
            <a:r>
              <a:rPr dirty="0"/>
              <a:t>Must establish new relationships.</a:t>
            </a:r>
          </a:p>
          <a:p>
            <a:pPr lvl="1"/>
            <a:r>
              <a:rPr dirty="0"/>
              <a:t>Must be confrontational (</a:t>
            </a:r>
            <a:r>
              <a:rPr lang="en-US" dirty="0"/>
              <a:t>meaning </a:t>
            </a:r>
            <a:r>
              <a:rPr dirty="0"/>
              <a:t>we must come to the point that we confront people about their need for Christ).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he work of the evangelist"/>
          <p:cNvSpPr txBox="1">
            <a:spLocks noGrp="1"/>
          </p:cNvSpPr>
          <p:nvPr>
            <p:ph type="title"/>
          </p:nvPr>
        </p:nvSpPr>
        <p:spPr>
          <a:prstGeom prst="rect">
            <a:avLst/>
          </a:prstGeom>
        </p:spPr>
        <p:txBody>
          <a:bodyPr/>
          <a:lstStyle/>
          <a:p>
            <a:r>
              <a:t>the work of the evangelist</a:t>
            </a:r>
          </a:p>
        </p:txBody>
      </p:sp>
      <p:sp>
        <p:nvSpPr>
          <p:cNvPr id="240" name="Activities I am involved in."/>
          <p:cNvSpPr txBox="1">
            <a:spLocks noGrp="1"/>
          </p:cNvSpPr>
          <p:nvPr>
            <p:ph type="body" idx="1"/>
          </p:nvPr>
        </p:nvSpPr>
        <p:spPr>
          <a:prstGeom prst="rect">
            <a:avLst/>
          </a:prstGeom>
        </p:spPr>
        <p:txBody>
          <a:bodyPr/>
          <a:lstStyle/>
          <a:p>
            <a:r>
              <a:t>Activities I am involved 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build="p" bldLvl="5"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B715D9CA3034C8E10F8810CA998CF" ma:contentTypeVersion="14" ma:contentTypeDescription="Create a new document." ma:contentTypeScope="" ma:versionID="6db1bfb165391a05a047403f9221f128">
  <xsd:schema xmlns:xsd="http://www.w3.org/2001/XMLSchema" xmlns:xs="http://www.w3.org/2001/XMLSchema" xmlns:p="http://schemas.microsoft.com/office/2006/metadata/properties" xmlns:ns1="http://schemas.microsoft.com/sharepoint/v3" xmlns:ns2="df36d0d5-b927-4f7f-97fe-0c3da82d97f6" xmlns:ns3="b46fb72a-58c0-4a18-923e-4b0a151a3225" targetNamespace="http://schemas.microsoft.com/office/2006/metadata/properties" ma:root="true" ma:fieldsID="370d62767e94f93988c5e39804004023" ns1:_="" ns2:_="" ns3:_="">
    <xsd:import namespace="http://schemas.microsoft.com/sharepoint/v3"/>
    <xsd:import namespace="df36d0d5-b927-4f7f-97fe-0c3da82d97f6"/>
    <xsd:import namespace="b46fb72a-58c0-4a18-923e-4b0a151a32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6d0d5-b927-4f7f-97fe-0c3da82d97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fb72a-58c0-4a18-923e-4b0a151a32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3A321F-E5FA-4A38-A6F9-C1DDB7706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36d0d5-b927-4f7f-97fe-0c3da82d97f6"/>
    <ds:schemaRef ds:uri="b46fb72a-58c0-4a18-923e-4b0a151a3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8167E-0E7D-4E9D-BB38-8290E281391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A7662A5-0D9C-4FFA-8CF8-40F31419B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TotalTime>
  <Words>1151</Words>
  <Application>Microsoft Office PowerPoint</Application>
  <PresentationFormat>Custom</PresentationFormat>
  <Paragraphs>64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Avenir Book</vt:lpstr>
      <vt:lpstr>Avenir Heavy</vt:lpstr>
      <vt:lpstr>Avenir Light</vt:lpstr>
      <vt:lpstr>Helvetica Neue</vt:lpstr>
      <vt:lpstr>Helvetica Neue Light</vt:lpstr>
      <vt:lpstr>Helvetica Neue Medium</vt:lpstr>
      <vt:lpstr>21_BasicWhite</vt:lpstr>
      <vt:lpstr>PowerPoint Presentation</vt:lpstr>
      <vt:lpstr>identifying the lost</vt:lpstr>
      <vt:lpstr>PowerPoint Presentation</vt:lpstr>
      <vt:lpstr>Personal Evangelists must identify the lost within their networks.</vt:lpstr>
      <vt:lpstr>the work of the evangelist</vt:lpstr>
      <vt:lpstr>the work of the evangelist</vt:lpstr>
      <vt:lpstr>the work of the evangelist</vt:lpstr>
      <vt:lpstr>the work of the evangelist</vt:lpstr>
      <vt:lpstr>the work of the evangelist</vt:lpstr>
      <vt:lpstr>group discussion</vt:lpstr>
      <vt:lpstr>engaging the  lost</vt:lpstr>
      <vt:lpstr>engaging the lost</vt:lpstr>
      <vt:lpstr>engaging the lost</vt:lpstr>
      <vt:lpstr>engaging the lost</vt:lpstr>
      <vt:lpstr>engaging the lost</vt:lpstr>
      <vt:lpstr>engaging the lost</vt:lpstr>
      <vt:lpstr>engaging the lost</vt:lpstr>
      <vt:lpstr>engaging the lost</vt:lpstr>
      <vt:lpstr>engaging the lost</vt:lpstr>
      <vt:lpstr>personal reflection</vt:lpstr>
      <vt:lpstr>group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Cornetet</dc:creator>
  <cp:lastModifiedBy>Robin Cornetet</cp:lastModifiedBy>
  <cp:revision>3</cp:revision>
  <dcterms:modified xsi:type="dcterms:W3CDTF">2020-09-29T20:52:32Z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0x010100383B715D9CA3034C8E10F8810CA998CF</vt:lpwstr>
  </property>
</Properties>
</file>