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A79B9-0063-333E-31BF-0D8EAC9B338D}" v="194" dt="2020-09-22T18:53:16.38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1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22"/>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929606" y="-12700"/>
            <a:ext cx="16551777" cy="1103451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17" name="Image"/>
          <p:cNvSpPr>
            <a:spLocks noGrp="1"/>
          </p:cNvSpPr>
          <p:nvPr>
            <p:ph type="pic" idx="21"/>
          </p:nvPr>
        </p:nvSpPr>
        <p:spPr>
          <a:xfrm>
            <a:off x="4864100" y="-38100"/>
            <a:ext cx="9782402" cy="9794479"/>
          </a:xfrm>
          <a:prstGeom prst="rect">
            <a:avLst/>
          </a:prstGeom>
        </p:spPr>
        <p:txBody>
          <a:bodyPr lIns="91439" tIns="45719" rIns="91439" bIns="45719" anchor="t">
            <a:noAutofit/>
          </a:bodyPr>
          <a:lstStyle/>
          <a:p>
            <a:endParaRPr/>
          </a:p>
        </p:txBody>
      </p:sp>
      <p:sp>
        <p:nvSpPr>
          <p:cNvPr id="118" name="Title Text"/>
          <p:cNvSpPr txBox="1">
            <a:spLocks noGrp="1"/>
          </p:cNvSpPr>
          <p:nvPr>
            <p:ph type="title"/>
          </p:nvPr>
        </p:nvSpPr>
        <p:spPr>
          <a:xfrm>
            <a:off x="660400" y="609600"/>
            <a:ext cx="5080000" cy="1854200"/>
          </a:xfrm>
          <a:prstGeom prst="rect">
            <a:avLst/>
          </a:prstGeom>
        </p:spPr>
        <p:txBody>
          <a:bodyPr anchor="t"/>
          <a:lstStyle>
            <a:lvl1pPr algn="l">
              <a:defRPr sz="4500" cap="all" spc="720">
                <a:latin typeface="Avenir Light"/>
                <a:ea typeface="Avenir Light"/>
                <a:cs typeface="Avenir Light"/>
                <a:sym typeface="Avenir Light"/>
              </a:defRPr>
            </a:lvl1pPr>
          </a:lstStyle>
          <a:p>
            <a:r>
              <a:t>Title Text</a:t>
            </a:r>
          </a:p>
        </p:txBody>
      </p:sp>
      <p:sp>
        <p:nvSpPr>
          <p:cNvPr id="119" name="Body Level One…"/>
          <p:cNvSpPr txBox="1">
            <a:spLocks noGrp="1"/>
          </p:cNvSpPr>
          <p:nvPr>
            <p:ph type="body" sz="half" idx="1"/>
          </p:nvPr>
        </p:nvSpPr>
        <p:spPr>
          <a:xfrm>
            <a:off x="660400" y="2819400"/>
            <a:ext cx="5080000" cy="6057900"/>
          </a:xfrm>
          <a:prstGeom prst="rect">
            <a:avLst/>
          </a:prstGeom>
        </p:spPr>
        <p:txBody>
          <a:bodyPr/>
          <a:lstStyle>
            <a:lvl1pPr marL="393700" indent="-393700">
              <a:spcBef>
                <a:spcPts val="3200"/>
              </a:spcBef>
              <a:buClr>
                <a:srgbClr val="646464"/>
              </a:buClr>
              <a:buSzPct val="90000"/>
              <a:defRPr sz="3000">
                <a:latin typeface="Avenir Light"/>
                <a:ea typeface="Avenir Light"/>
                <a:cs typeface="Avenir Light"/>
                <a:sym typeface="Avenir Light"/>
              </a:defRPr>
            </a:lvl1pPr>
            <a:lvl2pPr marL="787400" indent="-393700">
              <a:spcBef>
                <a:spcPts val="3200"/>
              </a:spcBef>
              <a:buClr>
                <a:srgbClr val="646464"/>
              </a:buClr>
              <a:buSzPct val="90000"/>
              <a:defRPr sz="3000">
                <a:latin typeface="Avenir Light"/>
                <a:ea typeface="Avenir Light"/>
                <a:cs typeface="Avenir Light"/>
                <a:sym typeface="Avenir Light"/>
              </a:defRPr>
            </a:lvl2pPr>
            <a:lvl3pPr marL="1181100" indent="-393700">
              <a:spcBef>
                <a:spcPts val="3200"/>
              </a:spcBef>
              <a:buClr>
                <a:srgbClr val="646464"/>
              </a:buClr>
              <a:buSzPct val="90000"/>
              <a:defRPr sz="3000">
                <a:latin typeface="Avenir Light"/>
                <a:ea typeface="Avenir Light"/>
                <a:cs typeface="Avenir Light"/>
                <a:sym typeface="Avenir Light"/>
              </a:defRPr>
            </a:lvl3pPr>
            <a:lvl4pPr marL="1574800" indent="-393700">
              <a:spcBef>
                <a:spcPts val="3200"/>
              </a:spcBef>
              <a:buClr>
                <a:srgbClr val="646464"/>
              </a:buClr>
              <a:buSzPct val="90000"/>
              <a:defRPr sz="3000">
                <a:latin typeface="Avenir Light"/>
                <a:ea typeface="Avenir Light"/>
                <a:cs typeface="Avenir Light"/>
                <a:sym typeface="Avenir Light"/>
              </a:defRPr>
            </a:lvl4pPr>
            <a:lvl5pPr marL="1968500" indent="-393700">
              <a:spcBef>
                <a:spcPts val="3200"/>
              </a:spcBef>
              <a:buClr>
                <a:srgbClr val="646464"/>
              </a:buClr>
              <a:buSzPct val="90000"/>
              <a:defRPr sz="3000">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6311897" y="9258299"/>
            <a:ext cx="352045" cy="419101"/>
          </a:xfrm>
          <a:prstGeom prst="rect">
            <a:avLst/>
          </a:prstGeom>
        </p:spPr>
        <p:txBody>
          <a:bodyPr anchor="ctr"/>
          <a:lstStyle>
            <a:lvl1pPr>
              <a:defRPr sz="1800">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660400" y="609600"/>
            <a:ext cx="11684000" cy="1422400"/>
          </a:xfrm>
          <a:prstGeom prst="rect">
            <a:avLst/>
          </a:prstGeom>
        </p:spPr>
        <p:txBody>
          <a:bodyPr anchor="t"/>
          <a:lstStyle>
            <a:lvl1pPr algn="l">
              <a:defRPr sz="4500" cap="all" spc="720">
                <a:latin typeface="Avenir Light"/>
                <a:ea typeface="Avenir Light"/>
                <a:cs typeface="Avenir Light"/>
                <a:sym typeface="Avenir Light"/>
              </a:defRPr>
            </a:lvl1pPr>
          </a:lstStyle>
          <a:p>
            <a:r>
              <a:t>Title Text</a:t>
            </a:r>
          </a:p>
        </p:txBody>
      </p:sp>
      <p:sp>
        <p:nvSpPr>
          <p:cNvPr id="128" name="Body Level One…"/>
          <p:cNvSpPr txBox="1">
            <a:spLocks noGrp="1"/>
          </p:cNvSpPr>
          <p:nvPr>
            <p:ph type="body" idx="1"/>
          </p:nvPr>
        </p:nvSpPr>
        <p:spPr>
          <a:xfrm>
            <a:off x="660400" y="2019300"/>
            <a:ext cx="11684000" cy="6718300"/>
          </a:xfrm>
          <a:prstGeom prst="rect">
            <a:avLst/>
          </a:prstGeom>
        </p:spPr>
        <p:txBody>
          <a:bodyPr/>
          <a:lstStyle>
            <a:lvl1pPr marL="469900" indent="-469900">
              <a:buClr>
                <a:srgbClr val="646464"/>
              </a:buClr>
              <a:buSzPct val="90000"/>
              <a:defRPr sz="3600">
                <a:latin typeface="Avenir Light"/>
                <a:ea typeface="Avenir Light"/>
                <a:cs typeface="Avenir Light"/>
                <a:sym typeface="Avenir Light"/>
              </a:defRPr>
            </a:lvl1pPr>
            <a:lvl2pPr marL="939800" indent="-469900">
              <a:buClr>
                <a:srgbClr val="646464"/>
              </a:buClr>
              <a:buSzPct val="90000"/>
              <a:defRPr sz="3600">
                <a:latin typeface="Avenir Light"/>
                <a:ea typeface="Avenir Light"/>
                <a:cs typeface="Avenir Light"/>
                <a:sym typeface="Avenir Light"/>
              </a:defRPr>
            </a:lvl2pPr>
            <a:lvl3pPr marL="1409700" indent="-469900">
              <a:buClr>
                <a:srgbClr val="646464"/>
              </a:buClr>
              <a:buSzPct val="90000"/>
              <a:defRPr sz="3600">
                <a:latin typeface="Avenir Light"/>
                <a:ea typeface="Avenir Light"/>
                <a:cs typeface="Avenir Light"/>
                <a:sym typeface="Avenir Light"/>
              </a:defRPr>
            </a:lvl3pPr>
            <a:lvl4pPr marL="1879600" indent="-469900">
              <a:buClr>
                <a:srgbClr val="646464"/>
              </a:buClr>
              <a:buSzPct val="90000"/>
              <a:defRPr sz="3600">
                <a:latin typeface="Avenir Light"/>
                <a:ea typeface="Avenir Light"/>
                <a:cs typeface="Avenir Light"/>
                <a:sym typeface="Avenir Light"/>
              </a:defRPr>
            </a:lvl4pPr>
            <a:lvl5pPr marL="2349500" indent="-469900">
              <a:buClr>
                <a:srgbClr val="646464"/>
              </a:buClr>
              <a:buSzPct val="90000"/>
              <a:defRPr sz="3600">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6311897" y="9258299"/>
            <a:ext cx="352045" cy="419101"/>
          </a:xfrm>
          <a:prstGeom prst="rect">
            <a:avLst/>
          </a:prstGeom>
        </p:spPr>
        <p:txBody>
          <a:bodyPr anchor="ctr"/>
          <a:lstStyle>
            <a:lvl1pPr>
              <a:defRPr sz="1800">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6" name="Image"/>
          <p:cNvSpPr>
            <a:spLocks noGrp="1"/>
          </p:cNvSpPr>
          <p:nvPr>
            <p:ph type="pic" idx="21"/>
          </p:nvPr>
        </p:nvSpPr>
        <p:spPr>
          <a:xfrm>
            <a:off x="4864100" y="-38100"/>
            <a:ext cx="9782402" cy="9794479"/>
          </a:xfrm>
          <a:prstGeom prst="rect">
            <a:avLst/>
          </a:prstGeom>
        </p:spPr>
        <p:txBody>
          <a:bodyPr lIns="91439" tIns="45719" rIns="91439" bIns="45719" anchor="t">
            <a:noAutofit/>
          </a:bodyPr>
          <a:lstStyle/>
          <a:p>
            <a:endParaRPr/>
          </a:p>
        </p:txBody>
      </p:sp>
      <p:sp>
        <p:nvSpPr>
          <p:cNvPr id="137" name="Title Text"/>
          <p:cNvSpPr txBox="1">
            <a:spLocks noGrp="1"/>
          </p:cNvSpPr>
          <p:nvPr>
            <p:ph type="title"/>
          </p:nvPr>
        </p:nvSpPr>
        <p:spPr>
          <a:xfrm>
            <a:off x="546100" y="4305300"/>
            <a:ext cx="5410200" cy="2984500"/>
          </a:xfrm>
          <a:prstGeom prst="rect">
            <a:avLst/>
          </a:prstGeom>
        </p:spPr>
        <p:txBody>
          <a:bodyPr anchor="t"/>
          <a:lstStyle>
            <a:lvl1pPr algn="l">
              <a:defRPr sz="4500" cap="all" spc="720">
                <a:latin typeface="Avenir Light"/>
                <a:ea typeface="Avenir Light"/>
                <a:cs typeface="Avenir Light"/>
                <a:sym typeface="Avenir Light"/>
              </a:defRPr>
            </a:lvl1pPr>
          </a:lstStyle>
          <a:p>
            <a:r>
              <a:t>Title Text</a:t>
            </a:r>
          </a:p>
        </p:txBody>
      </p:sp>
      <p:sp>
        <p:nvSpPr>
          <p:cNvPr id="138" name="Body Level One…"/>
          <p:cNvSpPr txBox="1">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0">
              <a:spcBef>
                <a:spcPts val="0"/>
              </a:spcBef>
              <a:buClrTx/>
              <a:buSzTx/>
              <a:buNone/>
              <a:defRPr sz="2400" cap="all" spc="384">
                <a:solidFill>
                  <a:srgbClr val="55D7FF"/>
                </a:solidFill>
                <a:latin typeface="Avenir Book"/>
                <a:ea typeface="Avenir Book"/>
                <a:cs typeface="Avenir Book"/>
                <a:sym typeface="Avenir Book"/>
              </a:defRPr>
            </a:lvl2pPr>
            <a:lvl3pPr marL="0" indent="0">
              <a:spcBef>
                <a:spcPts val="0"/>
              </a:spcBef>
              <a:buClrTx/>
              <a:buSzTx/>
              <a:buNone/>
              <a:defRPr sz="2400" cap="all" spc="384">
                <a:solidFill>
                  <a:srgbClr val="55D7FF"/>
                </a:solidFill>
                <a:latin typeface="Avenir Book"/>
                <a:ea typeface="Avenir Book"/>
                <a:cs typeface="Avenir Book"/>
                <a:sym typeface="Avenir Book"/>
              </a:defRPr>
            </a:lvl3pPr>
            <a:lvl4pPr marL="0" indent="0">
              <a:spcBef>
                <a:spcPts val="0"/>
              </a:spcBef>
              <a:buClrTx/>
              <a:buSzTx/>
              <a:buNone/>
              <a:defRPr sz="2400" cap="all" spc="384">
                <a:solidFill>
                  <a:srgbClr val="55D7FF"/>
                </a:solidFill>
                <a:latin typeface="Avenir Book"/>
                <a:ea typeface="Avenir Book"/>
                <a:cs typeface="Avenir Book"/>
                <a:sym typeface="Avenir Book"/>
              </a:defRPr>
            </a:lvl4pPr>
            <a:lvl5pPr marL="0" indent="0">
              <a:spcBef>
                <a:spcPts val="0"/>
              </a:spcBef>
              <a:buClrTx/>
              <a:buSzTx/>
              <a:buNone/>
              <a:defRPr sz="2400" cap="all" spc="384">
                <a:solidFill>
                  <a:srgbClr val="55D7FF"/>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6311897" y="9258299"/>
            <a:ext cx="352045" cy="419101"/>
          </a:xfrm>
          <a:prstGeom prst="rect">
            <a:avLst/>
          </a:prstGeom>
        </p:spPr>
        <p:txBody>
          <a:bodyPr anchor="ctr"/>
          <a:lstStyle>
            <a:lvl1pPr>
              <a:defRPr sz="1800">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6" name="Body Level One…"/>
          <p:cNvSpPr txBox="1">
            <a:spLocks noGrp="1"/>
          </p:cNvSpPr>
          <p:nvPr>
            <p:ph type="body" idx="1"/>
          </p:nvPr>
        </p:nvSpPr>
        <p:spPr>
          <a:xfrm>
            <a:off x="660400" y="1511300"/>
            <a:ext cx="11684000" cy="6718300"/>
          </a:xfrm>
          <a:prstGeom prst="rect">
            <a:avLst/>
          </a:prstGeom>
        </p:spPr>
        <p:txBody>
          <a:bodyPr/>
          <a:lstStyle>
            <a:lvl1pPr marL="469900" indent="-469900">
              <a:buClr>
                <a:srgbClr val="646464"/>
              </a:buClr>
              <a:buSzPct val="90000"/>
              <a:defRPr sz="3600">
                <a:latin typeface="Avenir Light"/>
                <a:ea typeface="Avenir Light"/>
                <a:cs typeface="Avenir Light"/>
                <a:sym typeface="Avenir Light"/>
              </a:defRPr>
            </a:lvl1pPr>
            <a:lvl2pPr marL="939800" indent="-469900">
              <a:buClr>
                <a:srgbClr val="646464"/>
              </a:buClr>
              <a:buSzPct val="90000"/>
              <a:defRPr sz="3600">
                <a:latin typeface="Avenir Light"/>
                <a:ea typeface="Avenir Light"/>
                <a:cs typeface="Avenir Light"/>
                <a:sym typeface="Avenir Light"/>
              </a:defRPr>
            </a:lvl2pPr>
            <a:lvl3pPr marL="1409700" indent="-469900">
              <a:buClr>
                <a:srgbClr val="646464"/>
              </a:buClr>
              <a:buSzPct val="90000"/>
              <a:defRPr sz="3600">
                <a:latin typeface="Avenir Light"/>
                <a:ea typeface="Avenir Light"/>
                <a:cs typeface="Avenir Light"/>
                <a:sym typeface="Avenir Light"/>
              </a:defRPr>
            </a:lvl3pPr>
            <a:lvl4pPr marL="1879600" indent="-469900">
              <a:buClr>
                <a:srgbClr val="646464"/>
              </a:buClr>
              <a:buSzPct val="90000"/>
              <a:defRPr sz="3600">
                <a:latin typeface="Avenir Light"/>
                <a:ea typeface="Avenir Light"/>
                <a:cs typeface="Avenir Light"/>
                <a:sym typeface="Avenir Light"/>
              </a:defRPr>
            </a:lvl4pPr>
            <a:lvl5pPr marL="2349500" indent="-469900">
              <a:buClr>
                <a:srgbClr val="646464"/>
              </a:buClr>
              <a:buSzPct val="90000"/>
              <a:defRPr sz="3600">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6311897" y="9258299"/>
            <a:ext cx="352045" cy="419101"/>
          </a:xfrm>
          <a:prstGeom prst="rect">
            <a:avLst/>
          </a:prstGeom>
        </p:spPr>
        <p:txBody>
          <a:bodyPr anchor="ctr"/>
          <a:lstStyle>
            <a:lvl1pPr>
              <a:defRPr sz="1800">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54" name="Image"/>
          <p:cNvSpPr>
            <a:spLocks noGrp="1"/>
          </p:cNvSpPr>
          <p:nvPr>
            <p:ph type="pic" idx="21"/>
          </p:nvPr>
        </p:nvSpPr>
        <p:spPr>
          <a:xfrm>
            <a:off x="-63500" y="2667000"/>
            <a:ext cx="13119100" cy="7145022"/>
          </a:xfrm>
          <a:prstGeom prst="rect">
            <a:avLst/>
          </a:prstGeom>
        </p:spPr>
        <p:txBody>
          <a:bodyPr lIns="91439" tIns="45719" rIns="91439" bIns="45719" anchor="t">
            <a:noAutofit/>
          </a:bodyPr>
          <a:lstStyle/>
          <a:p>
            <a:endParaRPr/>
          </a:p>
        </p:txBody>
      </p:sp>
      <p:sp>
        <p:nvSpPr>
          <p:cNvPr id="155" name="Title Text"/>
          <p:cNvSpPr txBox="1">
            <a:spLocks noGrp="1"/>
          </p:cNvSpPr>
          <p:nvPr>
            <p:ph type="title"/>
          </p:nvPr>
        </p:nvSpPr>
        <p:spPr>
          <a:xfrm>
            <a:off x="660400" y="1003300"/>
            <a:ext cx="11684000" cy="1460500"/>
          </a:xfrm>
          <a:prstGeom prst="rect">
            <a:avLst/>
          </a:prstGeom>
        </p:spPr>
        <p:txBody>
          <a:bodyPr anchor="t"/>
          <a:lstStyle>
            <a:lvl1pPr algn="l">
              <a:defRPr sz="6200" cap="all" spc="992">
                <a:latin typeface="Avenir Light"/>
                <a:ea typeface="Avenir Light"/>
                <a:cs typeface="Avenir Light"/>
                <a:sym typeface="Avenir Light"/>
              </a:defRPr>
            </a:lvl1pPr>
          </a:lstStyle>
          <a:p>
            <a:r>
              <a:t>Title Text</a:t>
            </a:r>
          </a:p>
        </p:txBody>
      </p:sp>
      <p:sp>
        <p:nvSpPr>
          <p:cNvPr id="156" name="Body Level One…"/>
          <p:cNvSpPr txBox="1">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0">
              <a:spcBef>
                <a:spcPts val="0"/>
              </a:spcBef>
              <a:buClrTx/>
              <a:buSzTx/>
              <a:buNone/>
              <a:defRPr sz="2400" cap="all" spc="384">
                <a:latin typeface="Avenir Book"/>
                <a:ea typeface="Avenir Book"/>
                <a:cs typeface="Avenir Book"/>
                <a:sym typeface="Avenir Book"/>
              </a:defRPr>
            </a:lvl2pPr>
            <a:lvl3pPr marL="0" indent="0">
              <a:spcBef>
                <a:spcPts val="0"/>
              </a:spcBef>
              <a:buClrTx/>
              <a:buSzTx/>
              <a:buNone/>
              <a:defRPr sz="2400" cap="all" spc="384">
                <a:latin typeface="Avenir Book"/>
                <a:ea typeface="Avenir Book"/>
                <a:cs typeface="Avenir Book"/>
                <a:sym typeface="Avenir Book"/>
              </a:defRPr>
            </a:lvl3pPr>
            <a:lvl4pPr marL="0" indent="0">
              <a:spcBef>
                <a:spcPts val="0"/>
              </a:spcBef>
              <a:buClrTx/>
              <a:buSzTx/>
              <a:buNone/>
              <a:defRPr sz="2400" cap="all" spc="384">
                <a:latin typeface="Avenir Book"/>
                <a:ea typeface="Avenir Book"/>
                <a:cs typeface="Avenir Book"/>
                <a:sym typeface="Avenir Book"/>
              </a:defRPr>
            </a:lvl4pPr>
            <a:lvl5pPr marL="0" indent="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6311897" y="9258299"/>
            <a:ext cx="352045" cy="419101"/>
          </a:xfrm>
          <a:prstGeom prst="rect">
            <a:avLst/>
          </a:prstGeom>
        </p:spPr>
        <p:txBody>
          <a:bodyPr anchor="ctr"/>
          <a:lstStyle>
            <a:lvl1pPr>
              <a:defRPr sz="1800">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647700" y="508000"/>
            <a:ext cx="12369801" cy="614253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451058" y="-138499"/>
            <a:ext cx="13525502" cy="90170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473575" y="2032000"/>
            <a:ext cx="10287000" cy="6858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426200" y="4965700"/>
            <a:ext cx="5886450" cy="39243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737350" y="639233"/>
            <a:ext cx="5880100" cy="3920067"/>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400425" y="-127000"/>
            <a:ext cx="13525500" cy="90170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kbc_logo.png" descr="kbc_logo.png"/>
          <p:cNvPicPr>
            <a:picLocks noChangeAspect="1"/>
          </p:cNvPicPr>
          <p:nvPr/>
        </p:nvPicPr>
        <p:blipFill>
          <a:blip r:embed="rId2"/>
          <a:stretch>
            <a:fillRect/>
          </a:stretch>
        </p:blipFill>
        <p:spPr>
          <a:xfrm>
            <a:off x="3396953" y="2602210"/>
            <a:ext cx="6210894" cy="2113317"/>
          </a:xfrm>
          <a:prstGeom prst="rect">
            <a:avLst/>
          </a:prstGeom>
          <a:ln w="12700">
            <a:miter lim="400000"/>
          </a:ln>
        </p:spPr>
      </p:pic>
      <p:sp>
        <p:nvSpPr>
          <p:cNvPr id="167" name="Kenny Rager D.Ed.Min…"/>
          <p:cNvSpPr txBox="1"/>
          <p:nvPr/>
        </p:nvSpPr>
        <p:spPr>
          <a:xfrm>
            <a:off x="4120313" y="6894170"/>
            <a:ext cx="4764174" cy="829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Kenny Rager D.Ed.Min</a:t>
            </a:r>
          </a:p>
          <a:p>
            <a:r>
              <a:t>Evangelism Associate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identifying prayer concerns for the lost"/>
          <p:cNvSpPr txBox="1">
            <a:spLocks noGrp="1"/>
          </p:cNvSpPr>
          <p:nvPr>
            <p:ph type="title"/>
          </p:nvPr>
        </p:nvSpPr>
        <p:spPr>
          <a:prstGeom prst="rect">
            <a:avLst/>
          </a:prstGeom>
        </p:spPr>
        <p:txBody>
          <a:bodyPr/>
          <a:lstStyle>
            <a:lvl1pPr defTabSz="496570">
              <a:defRPr sz="3825" spc="612"/>
            </a:lvl1pPr>
          </a:lstStyle>
          <a:p>
            <a:r>
              <a:rPr dirty="0"/>
              <a:t>identifying prayer concerns </a:t>
            </a:r>
            <a:br>
              <a:rPr lang="en-US" dirty="0"/>
            </a:br>
            <a:r>
              <a:rPr dirty="0"/>
              <a:t>for the lost</a:t>
            </a:r>
          </a:p>
        </p:txBody>
      </p:sp>
      <p:sp>
        <p:nvSpPr>
          <p:cNvPr id="194" name="Thompson writes, “You must intercede for those in your circles.  You must pray for God to meet their spiritual, physical, or whatever needs they have.”…"/>
          <p:cNvSpPr txBox="1">
            <a:spLocks noGrp="1"/>
          </p:cNvSpPr>
          <p:nvPr>
            <p:ph type="body" idx="1"/>
          </p:nvPr>
        </p:nvSpPr>
        <p:spPr>
          <a:prstGeom prst="rect">
            <a:avLst/>
          </a:prstGeom>
        </p:spPr>
        <p:txBody>
          <a:bodyPr/>
          <a:lstStyle/>
          <a:p>
            <a:pPr marL="422909" indent="-422909" defTabSz="525779">
              <a:spcBef>
                <a:spcPts val="3700"/>
              </a:spcBef>
              <a:defRPr sz="3239"/>
            </a:pPr>
            <a:r>
              <a:rPr dirty="0"/>
              <a:t>Thompson writes, “You must intercede for those in your circles.  You must pray for God to meet their </a:t>
            </a:r>
            <a:r>
              <a:rPr dirty="0">
                <a:solidFill>
                  <a:srgbClr val="55D7FF"/>
                </a:solidFill>
                <a:latin typeface="Avenir Heavy"/>
                <a:ea typeface="Avenir Heavy"/>
                <a:cs typeface="Avenir Heavy"/>
                <a:sym typeface="Avenir Heavy"/>
              </a:rPr>
              <a:t>spiritual</a:t>
            </a:r>
            <a:r>
              <a:rPr dirty="0"/>
              <a:t>, </a:t>
            </a:r>
            <a:r>
              <a:rPr dirty="0">
                <a:solidFill>
                  <a:srgbClr val="55D7FF"/>
                </a:solidFill>
                <a:latin typeface="Avenir Heavy"/>
                <a:ea typeface="Avenir Heavy"/>
                <a:cs typeface="Avenir Heavy"/>
                <a:sym typeface="Avenir Heavy"/>
              </a:rPr>
              <a:t>physical</a:t>
            </a:r>
            <a:r>
              <a:rPr dirty="0"/>
              <a:t>, or </a:t>
            </a:r>
            <a:r>
              <a:rPr dirty="0">
                <a:solidFill>
                  <a:srgbClr val="55D7FF"/>
                </a:solidFill>
                <a:latin typeface="Avenir Heavy"/>
                <a:ea typeface="Avenir Heavy"/>
                <a:cs typeface="Avenir Heavy"/>
                <a:sym typeface="Avenir Heavy"/>
              </a:rPr>
              <a:t>whatever needs</a:t>
            </a:r>
            <a:r>
              <a:rPr dirty="0"/>
              <a:t> they have.” </a:t>
            </a:r>
          </a:p>
          <a:p>
            <a:pPr marL="422909" indent="-422909" defTabSz="525779">
              <a:spcBef>
                <a:spcPts val="3700"/>
              </a:spcBef>
              <a:defRPr sz="3239"/>
            </a:pPr>
            <a:r>
              <a:rPr dirty="0"/>
              <a:t>As we pray for these needs we are ultimately praying that God will meet them and at the same time soften their hearts to the </a:t>
            </a:r>
            <a:r>
              <a:rPr lang="en-US" dirty="0"/>
              <a:t>g</a:t>
            </a:r>
            <a:r>
              <a:rPr dirty="0"/>
              <a:t>ospel.  What good will it do if a person is healed from a sickness but spends an eternity in </a:t>
            </a:r>
            <a:r>
              <a:rPr lang="en-US" dirty="0"/>
              <a:t>h</a:t>
            </a:r>
            <a:r>
              <a:rPr dirty="0"/>
              <a:t>ell?</a:t>
            </a:r>
          </a:p>
          <a:p>
            <a:pPr marL="422909" indent="-422909" defTabSz="525779">
              <a:spcBef>
                <a:spcPts val="3700"/>
              </a:spcBef>
              <a:defRPr sz="3239"/>
            </a:pPr>
            <a:r>
              <a:rPr dirty="0"/>
              <a:t>Consult your “oikos” chart.  Identify one name from your list and complete as much prayer information about them as possible.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050715_PRAYER_DAY_Web.max-640x480.jpg" descr="050715_PRAYER_DAY_Web.max-640x480.jpg"/>
          <p:cNvPicPr>
            <a:picLocks noGrp="1" noChangeAspect="1"/>
          </p:cNvPicPr>
          <p:nvPr>
            <p:ph type="pic" idx="21"/>
          </p:nvPr>
        </p:nvPicPr>
        <p:blipFill>
          <a:blip r:embed="rId2"/>
          <a:srcRect l="39941" r="10058" b="3255"/>
          <a:stretch>
            <a:fillRect/>
          </a:stretch>
        </p:blipFill>
        <p:spPr>
          <a:xfrm>
            <a:off x="6496050" y="323850"/>
            <a:ext cx="6502400" cy="9436100"/>
          </a:xfrm>
          <a:prstGeom prst="rect">
            <a:avLst/>
          </a:prstGeom>
        </p:spPr>
      </p:pic>
      <p:sp>
        <p:nvSpPr>
          <p:cNvPr id="197" name="let…"/>
          <p:cNvSpPr txBox="1">
            <a:spLocks noGrp="1"/>
          </p:cNvSpPr>
          <p:nvPr>
            <p:ph type="title"/>
          </p:nvPr>
        </p:nvSpPr>
        <p:spPr>
          <a:xfrm>
            <a:off x="546100" y="4318000"/>
            <a:ext cx="5410200" cy="2971800"/>
          </a:xfrm>
          <a:prstGeom prst="rect">
            <a:avLst/>
          </a:prstGeom>
        </p:spPr>
        <p:txBody>
          <a:bodyPr/>
          <a:lstStyle/>
          <a:p>
            <a:r>
              <a:t>let</a:t>
            </a:r>
          </a:p>
          <a:p>
            <a:r>
              <a:t>us </a:t>
            </a:r>
          </a:p>
          <a:p>
            <a:r>
              <a:t>pray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raying for the lost"/>
          <p:cNvSpPr txBox="1">
            <a:spLocks noGrp="1"/>
          </p:cNvSpPr>
          <p:nvPr>
            <p:ph type="title"/>
          </p:nvPr>
        </p:nvSpPr>
        <p:spPr>
          <a:prstGeom prst="rect">
            <a:avLst/>
          </a:prstGeom>
        </p:spPr>
        <p:txBody>
          <a:bodyPr/>
          <a:lstStyle/>
          <a:p>
            <a:r>
              <a:t>praying for the lost</a:t>
            </a:r>
          </a:p>
        </p:txBody>
      </p:sp>
      <p:sp>
        <p:nvSpPr>
          <p:cNvPr id="200" name="Jim Cymbala (pastor of the Brooklyn Tabernacle) is not surprised that an evangelism focus would require spiritual means.  In his view, an evangelistic effort should call the Christian to forsake time-consuming hobbies and instead engage in activities lik"/>
          <p:cNvSpPr txBox="1">
            <a:spLocks noGrp="1"/>
          </p:cNvSpPr>
          <p:nvPr>
            <p:ph type="body" idx="1"/>
          </p:nvPr>
        </p:nvSpPr>
        <p:spPr>
          <a:prstGeom prst="rect">
            <a:avLst/>
          </a:prstGeom>
        </p:spPr>
        <p:txBody>
          <a:bodyPr/>
          <a:lstStyle/>
          <a:p>
            <a:r>
              <a:rPr dirty="0"/>
              <a:t>Jim </a:t>
            </a:r>
            <a:r>
              <a:rPr dirty="0" err="1"/>
              <a:t>Cymbala</a:t>
            </a:r>
            <a:r>
              <a:rPr lang="en-US" dirty="0"/>
              <a:t>, </a:t>
            </a:r>
            <a:r>
              <a:rPr dirty="0"/>
              <a:t>pastor of the Brooklyn Tabernacle</a:t>
            </a:r>
            <a:r>
              <a:rPr lang="en-US" dirty="0"/>
              <a:t>,</a:t>
            </a:r>
            <a:r>
              <a:rPr dirty="0"/>
              <a:t> is not surprised an evangelism focus would require spiritual means.</a:t>
            </a:r>
            <a:r>
              <a:rPr lang="en-US" dirty="0"/>
              <a:t> </a:t>
            </a:r>
            <a:r>
              <a:rPr dirty="0"/>
              <a:t>In his view, an evangelistic effort should call the Christian to forsake time-consuming hobbies and instead engage in activities like prayer and fasting for the lost.</a:t>
            </a:r>
            <a:r>
              <a:rPr lang="en-US" dirty="0"/>
              <a:t> </a:t>
            </a:r>
            <a:br>
              <a:rPr lang="en-US" dirty="0"/>
            </a:br>
            <a:br>
              <a:rPr lang="en-US" dirty="0"/>
            </a:br>
            <a:r>
              <a:rPr dirty="0"/>
              <a:t>Let’s schedule a day of fasting for one lost person in </a:t>
            </a:r>
            <a:br>
              <a:rPr lang="en-US" dirty="0"/>
            </a:br>
            <a:r>
              <a:rPr dirty="0"/>
              <a:t>your “oikos.”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raying for the lost"/>
          <p:cNvSpPr txBox="1">
            <a:spLocks noGrp="1"/>
          </p:cNvSpPr>
          <p:nvPr>
            <p:ph type="title"/>
          </p:nvPr>
        </p:nvSpPr>
        <p:spPr>
          <a:prstGeom prst="rect">
            <a:avLst/>
          </a:prstGeom>
        </p:spPr>
        <p:txBody>
          <a:bodyPr/>
          <a:lstStyle/>
          <a:p>
            <a:r>
              <a:t>praying for the lost</a:t>
            </a:r>
          </a:p>
        </p:txBody>
      </p:sp>
      <p:sp>
        <p:nvSpPr>
          <p:cNvPr id="203" name="16 “Whenever you fast, don’t be gloomy like the hypocrites. For they make their faces unattractive so that their fasting is obvious to people. Truly I tell you, they have their reward. 17 But when you fast, put oil on your head and wash your face,18 so t"/>
          <p:cNvSpPr txBox="1">
            <a:spLocks noGrp="1"/>
          </p:cNvSpPr>
          <p:nvPr>
            <p:ph type="body" idx="1"/>
          </p:nvPr>
        </p:nvSpPr>
        <p:spPr>
          <a:prstGeom prst="rect">
            <a:avLst/>
          </a:prstGeom>
        </p:spPr>
        <p:txBody>
          <a:bodyPr/>
          <a:lstStyle/>
          <a:p>
            <a:pPr lvl="1"/>
            <a:r>
              <a:rPr lang="en-US" dirty="0"/>
              <a:t>"Whenever</a:t>
            </a:r>
            <a:r>
              <a:rPr dirty="0"/>
              <a:t> you fast, don’t be gloomy like the hypocrites. For they make their faces unattractive so that their fasting is obvious to people. Truly I tell you, they have their </a:t>
            </a:r>
            <a:r>
              <a:rPr lang="en-US" dirty="0"/>
              <a:t>reward. But</a:t>
            </a:r>
            <a:r>
              <a:rPr dirty="0"/>
              <a:t> when you fast, put oil on your head and wash your face, so that your fasting isn’t obvious to others but to your Father who is in secret. And your Father who sees in secret will reward you</a:t>
            </a:r>
            <a:r>
              <a:rPr lang="en-US" dirty="0"/>
              <a:t>,"</a:t>
            </a:r>
            <a:r>
              <a:rPr dirty="0"/>
              <a:t> </a:t>
            </a:r>
            <a:br>
              <a:rPr lang="en-US" dirty="0"/>
            </a:br>
            <a:r>
              <a:rPr lang="en-US" dirty="0"/>
              <a:t>(</a:t>
            </a:r>
            <a:r>
              <a:rPr dirty="0"/>
              <a:t>Matthew 6:16-18</a:t>
            </a:r>
            <a:r>
              <a:rPr lang="en-US" dirty="0"/>
              <a:t>).</a:t>
            </a:r>
            <a:endParaRPr dirty="0"/>
          </a:p>
          <a:p>
            <a:pPr lvl="1"/>
            <a:r>
              <a:rPr dirty="0"/>
              <a:t>I will be praying and fasting for . . .</a:t>
            </a:r>
            <a:r>
              <a:rPr lang="en-US" dirty="0"/>
              <a:t> </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0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ersonal reflection"/>
          <p:cNvSpPr txBox="1">
            <a:spLocks noGrp="1"/>
          </p:cNvSpPr>
          <p:nvPr>
            <p:ph type="title"/>
          </p:nvPr>
        </p:nvSpPr>
        <p:spPr>
          <a:prstGeom prst="rect">
            <a:avLst/>
          </a:prstGeom>
        </p:spPr>
        <p:txBody>
          <a:bodyPr/>
          <a:lstStyle/>
          <a:p>
            <a:r>
              <a:t>personal reflection</a:t>
            </a:r>
          </a:p>
        </p:txBody>
      </p:sp>
      <p:sp>
        <p:nvSpPr>
          <p:cNvPr id="206" name="How will your daily prayers be different as a result of this lesson?…"/>
          <p:cNvSpPr txBox="1">
            <a:spLocks noGrp="1"/>
          </p:cNvSpPr>
          <p:nvPr>
            <p:ph type="body" idx="1"/>
          </p:nvPr>
        </p:nvSpPr>
        <p:spPr>
          <a:prstGeom prst="rect">
            <a:avLst/>
          </a:prstGeom>
        </p:spPr>
        <p:txBody>
          <a:bodyPr/>
          <a:lstStyle/>
          <a:p>
            <a:r>
              <a:rPr dirty="0"/>
              <a:t>How will your daily prayers be different as a result of this lesson?</a:t>
            </a:r>
          </a:p>
          <a:p>
            <a:r>
              <a:rPr dirty="0"/>
              <a:t>What kind of </a:t>
            </a:r>
            <a:r>
              <a:rPr lang="en-US" dirty="0"/>
              <a:t>effects</a:t>
            </a:r>
            <a:r>
              <a:rPr dirty="0"/>
              <a:t> does praying for a lost person have on you?</a:t>
            </a:r>
          </a:p>
          <a:p>
            <a:r>
              <a:rPr lang="en-US" dirty="0"/>
              <a:t>Brainstorm</a:t>
            </a:r>
            <a:r>
              <a:rPr dirty="0"/>
              <a:t>:</a:t>
            </a:r>
            <a:r>
              <a:rPr lang="en-US" dirty="0"/>
              <a:t> </a:t>
            </a:r>
            <a:r>
              <a:rPr dirty="0"/>
              <a:t>How can we increase prayers for the lost in the church?</a:t>
            </a:r>
          </a:p>
          <a:p>
            <a:r>
              <a:rPr dirty="0"/>
              <a:t>What is your greatest insight from this lesson?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0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2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G_7733.jpeg" descr="IMG_7733.jpeg"/>
          <p:cNvPicPr>
            <a:picLocks noGrp="1" noChangeAspect="1"/>
          </p:cNvPicPr>
          <p:nvPr>
            <p:ph type="pic" idx="21"/>
          </p:nvPr>
        </p:nvPicPr>
        <p:blipFill>
          <a:blip r:embed="rId2"/>
          <a:srcRect l="3358" r="3358"/>
          <a:stretch>
            <a:fillRect/>
          </a:stretch>
        </p:blipFill>
        <p:spPr>
          <a:xfrm>
            <a:off x="6502400" y="0"/>
            <a:ext cx="6502400" cy="9753600"/>
          </a:xfrm>
          <a:prstGeom prst="rect">
            <a:avLst/>
          </a:prstGeom>
        </p:spPr>
      </p:pic>
      <p:sp>
        <p:nvSpPr>
          <p:cNvPr id="209" name="group activity"/>
          <p:cNvSpPr txBox="1">
            <a:spLocks noGrp="1"/>
          </p:cNvSpPr>
          <p:nvPr>
            <p:ph type="title"/>
          </p:nvPr>
        </p:nvSpPr>
        <p:spPr>
          <a:prstGeom prst="rect">
            <a:avLst/>
          </a:prstGeom>
        </p:spPr>
        <p:txBody>
          <a:bodyPr/>
          <a:lstStyle/>
          <a:p>
            <a:r>
              <a:t>group activity</a:t>
            </a:r>
          </a:p>
        </p:txBody>
      </p:sp>
      <p:sp>
        <p:nvSpPr>
          <p:cNvPr id="210" name="Partner with someone in the group and begin praying for the lost.…"/>
          <p:cNvSpPr txBox="1">
            <a:spLocks noGrp="1"/>
          </p:cNvSpPr>
          <p:nvPr>
            <p:ph type="body" sz="half" idx="1"/>
          </p:nvPr>
        </p:nvSpPr>
        <p:spPr>
          <a:prstGeom prst="rect">
            <a:avLst/>
          </a:prstGeom>
        </p:spPr>
        <p:txBody>
          <a:bodyPr/>
          <a:lstStyle/>
          <a:p>
            <a:r>
              <a:rPr dirty="0"/>
              <a:t>Partner with someone in the group and begin praying for the lost.</a:t>
            </a:r>
            <a:endParaRPr lang="en-US" dirty="0"/>
          </a:p>
          <a:p>
            <a:r>
              <a:rPr dirty="0"/>
              <a:t>Pray for their physical, emotional, and spiritual needs.</a:t>
            </a:r>
            <a:endParaRPr lang="en-US" dirty="0"/>
          </a:p>
          <a:p>
            <a:r>
              <a:rPr dirty="0"/>
              <a:t>Pray for open hearts, opportunities, boldness, and receptivity.</a:t>
            </a:r>
            <a:endParaRPr 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1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2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man-praying-at-altar.jpg" descr="man-praying-at-altar.jpg"/>
          <p:cNvPicPr>
            <a:picLocks noGrp="1" noChangeAspect="1"/>
          </p:cNvPicPr>
          <p:nvPr>
            <p:ph type="pic" idx="21"/>
          </p:nvPr>
        </p:nvPicPr>
        <p:blipFill>
          <a:blip r:embed="rId2"/>
          <a:srcRect t="11765" b="11765"/>
          <a:stretch>
            <a:fillRect/>
          </a:stretch>
        </p:blipFill>
        <p:spPr>
          <a:xfrm>
            <a:off x="0" y="2717800"/>
            <a:ext cx="13004800" cy="7035800"/>
          </a:xfrm>
          <a:prstGeom prst="rect">
            <a:avLst/>
          </a:prstGeom>
        </p:spPr>
      </p:pic>
      <p:sp>
        <p:nvSpPr>
          <p:cNvPr id="170" name="praying for the lost"/>
          <p:cNvSpPr txBox="1">
            <a:spLocks noGrp="1"/>
          </p:cNvSpPr>
          <p:nvPr>
            <p:ph type="title"/>
          </p:nvPr>
        </p:nvSpPr>
        <p:spPr>
          <a:prstGeom prst="rect">
            <a:avLst/>
          </a:prstGeom>
        </p:spPr>
        <p:txBody>
          <a:bodyPr/>
          <a:lstStyle/>
          <a:p>
            <a:r>
              <a:t>praying for the lost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When prayer requests are taken in a Bible study or during a prayer meeting, why do people rarely mention the names of the lost?…"/>
          <p:cNvSpPr txBox="1">
            <a:spLocks noGrp="1"/>
          </p:cNvSpPr>
          <p:nvPr>
            <p:ph type="body" idx="1"/>
          </p:nvPr>
        </p:nvSpPr>
        <p:spPr>
          <a:prstGeom prst="rect">
            <a:avLst/>
          </a:prstGeom>
        </p:spPr>
        <p:txBody>
          <a:bodyPr/>
          <a:lstStyle/>
          <a:p>
            <a:r>
              <a:rPr dirty="0"/>
              <a:t>When prayer requests are taken in a Bible study or during a prayer meeting, why do people rarely mention the names of the lost?</a:t>
            </a:r>
            <a:r>
              <a:rPr lang="en-US" dirty="0"/>
              <a:t> </a:t>
            </a:r>
            <a:endParaRPr dirty="0"/>
          </a:p>
          <a:p>
            <a:r>
              <a:rPr dirty="0"/>
              <a:t>What do you commonly pray for?</a:t>
            </a:r>
            <a:r>
              <a:rPr lang="en-US" dirty="0"/>
              <a:t> </a:t>
            </a:r>
            <a:r>
              <a:rPr dirty="0"/>
              <a:t>How often are you praying for the lost?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7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rayer.jpg" descr="prayer.jpg"/>
          <p:cNvPicPr>
            <a:picLocks noGrp="1" noChangeAspect="1"/>
          </p:cNvPicPr>
          <p:nvPr>
            <p:ph type="pic" idx="21"/>
          </p:nvPr>
        </p:nvPicPr>
        <p:blipFill>
          <a:blip r:embed="rId2"/>
          <a:srcRect l="16666" r="16666"/>
          <a:stretch>
            <a:fillRect/>
          </a:stretch>
        </p:blipFill>
        <p:spPr>
          <a:xfrm>
            <a:off x="6496050" y="6350"/>
            <a:ext cx="6502400" cy="9753600"/>
          </a:xfrm>
          <a:prstGeom prst="rect">
            <a:avLst/>
          </a:prstGeom>
        </p:spPr>
      </p:pic>
      <p:sp>
        <p:nvSpPr>
          <p:cNvPr id="176" name="A Personal Evangelist must pray for the lost within their networks."/>
          <p:cNvSpPr txBox="1">
            <a:spLocks noGrp="1"/>
          </p:cNvSpPr>
          <p:nvPr>
            <p:ph type="title"/>
          </p:nvPr>
        </p:nvSpPr>
        <p:spPr>
          <a:xfrm>
            <a:off x="546100" y="3384227"/>
            <a:ext cx="5410200" cy="4839346"/>
          </a:xfrm>
          <a:prstGeom prst="rect">
            <a:avLst/>
          </a:prstGeom>
        </p:spPr>
        <p:txBody>
          <a:bodyPr/>
          <a:lstStyle>
            <a:lvl1pPr defTabSz="508254">
              <a:defRPr sz="3915" spc="626"/>
            </a:lvl1pPr>
          </a:lstStyle>
          <a:p>
            <a:r>
              <a:rPr sz="3900" dirty="0"/>
              <a:t>Personal </a:t>
            </a:r>
            <a:r>
              <a:rPr lang="en-US" sz="3900" dirty="0"/>
              <a:t>Evangelists</a:t>
            </a:r>
            <a:r>
              <a:rPr sz="3900" dirty="0"/>
              <a:t> must pray for the lost within their networks.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hy we pray for the lost"/>
          <p:cNvSpPr txBox="1">
            <a:spLocks noGrp="1"/>
          </p:cNvSpPr>
          <p:nvPr>
            <p:ph type="title"/>
          </p:nvPr>
        </p:nvSpPr>
        <p:spPr>
          <a:prstGeom prst="rect">
            <a:avLst/>
          </a:prstGeom>
        </p:spPr>
        <p:txBody>
          <a:bodyPr/>
          <a:lstStyle/>
          <a:p>
            <a:r>
              <a:t>why we pray for the lost</a:t>
            </a:r>
          </a:p>
        </p:txBody>
      </p:sp>
      <p:sp>
        <p:nvSpPr>
          <p:cNvPr id="179" name="After identifying the lost within your relational network, you should now begin praying for those individuals.  Prayers are utilized to attune the believer to the instructions of God.  Both Mercer and Thompson, advocates of the relational evangelism mode"/>
          <p:cNvSpPr txBox="1">
            <a:spLocks noGrp="1"/>
          </p:cNvSpPr>
          <p:nvPr>
            <p:ph type="body" idx="1"/>
          </p:nvPr>
        </p:nvSpPr>
        <p:spPr>
          <a:xfrm>
            <a:off x="660400" y="1519708"/>
            <a:ext cx="11684000" cy="7884892"/>
          </a:xfrm>
          <a:prstGeom prst="rect">
            <a:avLst/>
          </a:prstGeom>
        </p:spPr>
        <p:txBody>
          <a:bodyPr/>
          <a:lstStyle/>
          <a:p>
            <a:pPr marL="361315" indent="-361315" defTabSz="449833">
              <a:spcBef>
                <a:spcPts val="3200"/>
              </a:spcBef>
              <a:defRPr sz="2772"/>
            </a:pPr>
            <a:r>
              <a:rPr sz="2750" dirty="0"/>
              <a:t>After identifying the lost within your relational network, you should now begin praying for those individuals.</a:t>
            </a:r>
            <a:r>
              <a:rPr lang="en-US" sz="2750" dirty="0"/>
              <a:t> </a:t>
            </a:r>
            <a:r>
              <a:rPr sz="2750" dirty="0"/>
              <a:t>Prayers are utilized to attune the believer to the instructions of God.</a:t>
            </a:r>
            <a:r>
              <a:rPr lang="en-US" sz="2750" dirty="0"/>
              <a:t> Tom </a:t>
            </a:r>
            <a:r>
              <a:rPr sz="2750" dirty="0"/>
              <a:t>Mercer and </a:t>
            </a:r>
            <a:r>
              <a:rPr lang="en-US" sz="2750" dirty="0"/>
              <a:t>Oscar </a:t>
            </a:r>
            <a:r>
              <a:rPr sz="2750" dirty="0"/>
              <a:t>Thompson, advocates of the relational evangelism model, believe that prayer is of utmost importance.</a:t>
            </a:r>
            <a:r>
              <a:rPr lang="en-US" sz="2750" dirty="0"/>
              <a:t> </a:t>
            </a:r>
            <a:br>
              <a:rPr lang="en-US" sz="2750" dirty="0"/>
            </a:br>
            <a:br>
              <a:rPr lang="en-US" sz="2750" dirty="0"/>
            </a:br>
            <a:r>
              <a:rPr sz="2750" dirty="0"/>
              <a:t>Mercer writes, </a:t>
            </a:r>
            <a:r>
              <a:rPr lang="en-US" sz="2750" dirty="0"/>
              <a:t>"</a:t>
            </a:r>
            <a:r>
              <a:rPr sz="2750" dirty="0"/>
              <a:t>Listen to the voice of the Holy Spirit.</a:t>
            </a:r>
            <a:r>
              <a:rPr lang="en-US" sz="2750" dirty="0"/>
              <a:t> </a:t>
            </a:r>
            <a:r>
              <a:rPr sz="2750" dirty="0"/>
              <a:t>This is very important.</a:t>
            </a:r>
            <a:r>
              <a:rPr lang="en-US" sz="2750" dirty="0"/>
              <a:t> </a:t>
            </a:r>
            <a:r>
              <a:rPr sz="2750" dirty="0"/>
              <a:t>As you move into this </a:t>
            </a:r>
            <a:r>
              <a:rPr sz="2750" dirty="0" err="1"/>
              <a:t>oikocentric</a:t>
            </a:r>
            <a:r>
              <a:rPr sz="2750" dirty="0"/>
              <a:t> lifestyle, you will find more and more that you’re hearing that small whisper guiding you.</a:t>
            </a:r>
            <a:r>
              <a:rPr lang="en-US" sz="2750" dirty="0"/>
              <a:t> </a:t>
            </a:r>
            <a:r>
              <a:rPr sz="2750" dirty="0"/>
              <a:t>Listen to Him</a:t>
            </a:r>
            <a:r>
              <a:rPr lang="en-US" sz="2750" dirty="0"/>
              <a:t>." </a:t>
            </a:r>
            <a:br>
              <a:rPr lang="en-US" sz="2750" dirty="0"/>
            </a:br>
            <a:br>
              <a:rPr lang="en-US" sz="2750" dirty="0"/>
            </a:br>
            <a:r>
              <a:rPr sz="2750" dirty="0"/>
              <a:t>Thompson writes</a:t>
            </a:r>
            <a:r>
              <a:rPr lang="en-US" sz="2750" dirty="0"/>
              <a:t>, "</a:t>
            </a:r>
            <a:r>
              <a:rPr sz="2750" dirty="0"/>
              <a:t>You must intercede for those in your circles.</a:t>
            </a:r>
            <a:r>
              <a:rPr lang="en-US" sz="2750" dirty="0"/>
              <a:t> </a:t>
            </a:r>
            <a:r>
              <a:rPr sz="2750" dirty="0"/>
              <a:t>You must pray for God to meet their spiritual, physical, or whatever needs they have.</a:t>
            </a:r>
            <a:r>
              <a:rPr lang="en-US" sz="2750" dirty="0"/>
              <a:t> </a:t>
            </a:r>
            <a:r>
              <a:rPr sz="2750" dirty="0"/>
              <a:t>You are his vessel.</a:t>
            </a:r>
            <a:r>
              <a:rPr lang="en-US" sz="2750" dirty="0"/>
              <a:t> </a:t>
            </a:r>
            <a:r>
              <a:rPr sz="2750" dirty="0"/>
              <a:t>You must be available</a:t>
            </a:r>
            <a:r>
              <a:rPr lang="en-US" sz="2750" dirty="0"/>
              <a:t>." </a:t>
            </a:r>
            <a:r>
              <a:rPr sz="2750" dirty="0"/>
              <a:t> </a:t>
            </a:r>
            <a:br>
              <a:rPr lang="en-US" sz="2750" dirty="0"/>
            </a:br>
            <a:br>
              <a:rPr lang="en-US" sz="2750" dirty="0"/>
            </a:br>
            <a:r>
              <a:rPr sz="2750" dirty="0"/>
              <a:t>Mercer and Thompson would suggest that the relational evangelism model requires the believer to pray for those in their networks.</a:t>
            </a:r>
            <a:endParaRPr lang="en-US" sz="2750" dirty="0"/>
          </a:p>
          <a:p>
            <a:pPr marL="361315" indent="-361315" defTabSz="449833">
              <a:spcBef>
                <a:spcPts val="3200"/>
              </a:spcBef>
              <a:defRPr sz="2772"/>
            </a:pPr>
            <a:r>
              <a:rPr sz="2750" dirty="0"/>
              <a:t>Beyond this, </a:t>
            </a:r>
            <a:r>
              <a:rPr sz="2750" u="sng" dirty="0">
                <a:solidFill>
                  <a:srgbClr val="55D7FF"/>
                </a:solidFill>
                <a:latin typeface="Avenir Heavy"/>
                <a:ea typeface="Avenir Heavy"/>
                <a:cs typeface="Avenir Heavy"/>
                <a:sym typeface="Avenir Heavy"/>
              </a:rPr>
              <a:t>Scripture</a:t>
            </a:r>
            <a:r>
              <a:rPr sz="2750" dirty="0"/>
              <a:t> itself teaches that we are to pray for the lost.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7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why we pray for the lost"/>
          <p:cNvSpPr txBox="1">
            <a:spLocks noGrp="1"/>
          </p:cNvSpPr>
          <p:nvPr>
            <p:ph type="title"/>
          </p:nvPr>
        </p:nvSpPr>
        <p:spPr>
          <a:prstGeom prst="rect">
            <a:avLst/>
          </a:prstGeom>
        </p:spPr>
        <p:txBody>
          <a:bodyPr/>
          <a:lstStyle/>
          <a:p>
            <a:r>
              <a:t>why we pray for the lost</a:t>
            </a:r>
          </a:p>
        </p:txBody>
      </p:sp>
      <p:sp>
        <p:nvSpPr>
          <p:cNvPr id="182" name="Romans 10:1…"/>
          <p:cNvSpPr txBox="1">
            <a:spLocks noGrp="1"/>
          </p:cNvSpPr>
          <p:nvPr>
            <p:ph type="body" idx="1"/>
          </p:nvPr>
        </p:nvSpPr>
        <p:spPr>
          <a:xfrm>
            <a:off x="660400" y="1352282"/>
            <a:ext cx="11684000" cy="8168998"/>
          </a:xfrm>
          <a:prstGeom prst="rect">
            <a:avLst/>
          </a:prstGeom>
        </p:spPr>
        <p:txBody>
          <a:bodyPr/>
          <a:lstStyle/>
          <a:p>
            <a:pPr>
              <a:defRPr u="sng">
                <a:latin typeface="Avenir Heavy"/>
                <a:ea typeface="Avenir Heavy"/>
                <a:cs typeface="Avenir Heavy"/>
                <a:sym typeface="Avenir Heavy"/>
              </a:defRPr>
            </a:pPr>
            <a:r>
              <a:rPr dirty="0"/>
              <a:t>Romans 10:1</a:t>
            </a:r>
          </a:p>
          <a:p>
            <a:pPr lvl="1"/>
            <a:r>
              <a:rPr lang="en-US" dirty="0"/>
              <a:t>"</a:t>
            </a:r>
            <a:r>
              <a:rPr dirty="0"/>
              <a:t>Brothers and sisters, my heart’s desire and prayer to God concerning them is for their salvation</a:t>
            </a:r>
            <a:r>
              <a:rPr lang="en-US" dirty="0"/>
              <a:t>."</a:t>
            </a:r>
            <a:endParaRPr dirty="0"/>
          </a:p>
          <a:p>
            <a:pPr>
              <a:defRPr u="sng">
                <a:latin typeface="Avenir Heavy"/>
                <a:ea typeface="Avenir Heavy"/>
                <a:cs typeface="Avenir Heavy"/>
                <a:sym typeface="Avenir Heavy"/>
              </a:defRPr>
            </a:pPr>
            <a:r>
              <a:rPr dirty="0"/>
              <a:t>Matthew 9:37-38</a:t>
            </a:r>
          </a:p>
          <a:p>
            <a:pPr lvl="1"/>
            <a:r>
              <a:rPr lang="en-US" dirty="0"/>
              <a:t>"</a:t>
            </a:r>
            <a:r>
              <a:rPr dirty="0"/>
              <a:t>Then he said to his disciples,</a:t>
            </a:r>
            <a:r>
              <a:rPr lang="en-US" dirty="0"/>
              <a:t> 'The</a:t>
            </a:r>
            <a:r>
              <a:rPr dirty="0"/>
              <a:t> harvest is abundant, but the workers are few. Therefore, pray to the Lord of the harvest to send out workers into his harvest</a:t>
            </a:r>
            <a:r>
              <a:rPr lang="en-US" dirty="0"/>
              <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2">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why we pray for the lost"/>
          <p:cNvSpPr txBox="1">
            <a:spLocks noGrp="1"/>
          </p:cNvSpPr>
          <p:nvPr>
            <p:ph type="title"/>
          </p:nvPr>
        </p:nvSpPr>
        <p:spPr>
          <a:prstGeom prst="rect">
            <a:avLst/>
          </a:prstGeom>
        </p:spPr>
        <p:txBody>
          <a:bodyPr/>
          <a:lstStyle/>
          <a:p>
            <a:r>
              <a:t>why we pray for the lost</a:t>
            </a:r>
          </a:p>
        </p:txBody>
      </p:sp>
      <p:sp>
        <p:nvSpPr>
          <p:cNvPr id="185" name="John 6:44…"/>
          <p:cNvSpPr txBox="1">
            <a:spLocks noGrp="1"/>
          </p:cNvSpPr>
          <p:nvPr>
            <p:ph type="body" idx="1"/>
          </p:nvPr>
        </p:nvSpPr>
        <p:spPr>
          <a:prstGeom prst="rect">
            <a:avLst/>
          </a:prstGeom>
        </p:spPr>
        <p:txBody>
          <a:bodyPr/>
          <a:lstStyle/>
          <a:p>
            <a:pPr marL="394335" indent="-394335" defTabSz="490727">
              <a:spcBef>
                <a:spcPts val="3500"/>
              </a:spcBef>
              <a:defRPr sz="3024" u="sng">
                <a:latin typeface="Avenir Heavy"/>
                <a:ea typeface="Avenir Heavy"/>
                <a:cs typeface="Avenir Heavy"/>
                <a:sym typeface="Avenir Heavy"/>
              </a:defRPr>
            </a:pPr>
            <a:r>
              <a:rPr sz="3000" dirty="0"/>
              <a:t>John 6:44</a:t>
            </a:r>
            <a:endParaRPr lang="en-US" sz="3000" dirty="0"/>
          </a:p>
          <a:p>
            <a:pPr marL="789305" lvl="1" indent="-394335" defTabSz="490727">
              <a:spcBef>
                <a:spcPts val="3500"/>
              </a:spcBef>
              <a:defRPr sz="3024"/>
            </a:pPr>
            <a:r>
              <a:rPr lang="en-US" sz="3000" dirty="0"/>
              <a:t>"</a:t>
            </a:r>
            <a:r>
              <a:rPr sz="3000" dirty="0"/>
              <a:t>No one can come to me unless the Father who sent me draws him, and I will raise him up on the last day</a:t>
            </a:r>
            <a:r>
              <a:rPr lang="en-US" sz="3000" dirty="0"/>
              <a:t>."</a:t>
            </a:r>
            <a:endParaRPr sz="3000" dirty="0"/>
          </a:p>
          <a:p>
            <a:pPr marL="394335" indent="-394335" defTabSz="490727">
              <a:spcBef>
                <a:spcPts val="3500"/>
              </a:spcBef>
              <a:defRPr sz="3024" u="sng">
                <a:latin typeface="Avenir Heavy"/>
                <a:ea typeface="Avenir Heavy"/>
                <a:cs typeface="Avenir Heavy"/>
                <a:sym typeface="Avenir Heavy"/>
              </a:defRPr>
            </a:pPr>
            <a:r>
              <a:rPr sz="3000" dirty="0"/>
              <a:t>1 Timothy 2:1-4</a:t>
            </a:r>
          </a:p>
          <a:p>
            <a:pPr marL="789305" lvl="1" indent="-394335" defTabSz="490727">
              <a:spcBef>
                <a:spcPts val="3500"/>
              </a:spcBef>
              <a:defRPr sz="3024"/>
            </a:pPr>
            <a:r>
              <a:rPr lang="en-US" sz="3000" dirty="0"/>
              <a:t>"</a:t>
            </a:r>
            <a:r>
              <a:rPr sz="3000" dirty="0"/>
              <a:t>First of all, then, I urge that petitions, prayers, intercessions, and thanksgivings be made for everyone, for kings and all those who are in authority, so that we may lead a tranquil and quiet life in all godliness and dignity. This is good, and it pleases God our Savior, who wants everyone to be saved and to come to the knowledge of the truth</a:t>
            </a:r>
            <a:r>
              <a:rPr lang="en-US" sz="3000" dirty="0"/>
              <a:t>."</a:t>
            </a:r>
            <a:endParaRPr sz="30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group discussion"/>
          <p:cNvSpPr txBox="1">
            <a:spLocks noGrp="1"/>
          </p:cNvSpPr>
          <p:nvPr>
            <p:ph type="title"/>
          </p:nvPr>
        </p:nvSpPr>
        <p:spPr>
          <a:prstGeom prst="rect">
            <a:avLst/>
          </a:prstGeom>
        </p:spPr>
        <p:txBody>
          <a:bodyPr/>
          <a:lstStyle/>
          <a:p>
            <a:r>
              <a:t>group discussion</a:t>
            </a:r>
          </a:p>
        </p:txBody>
      </p:sp>
      <p:sp>
        <p:nvSpPr>
          <p:cNvPr id="188" name="Which of these verses speak to you the most about praying for the lost?…"/>
          <p:cNvSpPr txBox="1">
            <a:spLocks noGrp="1"/>
          </p:cNvSpPr>
          <p:nvPr>
            <p:ph type="body" idx="1"/>
          </p:nvPr>
        </p:nvSpPr>
        <p:spPr>
          <a:prstGeom prst="rect">
            <a:avLst/>
          </a:prstGeom>
        </p:spPr>
        <p:txBody>
          <a:bodyPr/>
          <a:lstStyle/>
          <a:p>
            <a:pPr marL="460375" indent="-460375" defTabSz="572516">
              <a:spcBef>
                <a:spcPts val="4100"/>
              </a:spcBef>
              <a:defRPr sz="3528"/>
            </a:pPr>
            <a:r>
              <a:rPr sz="3500" dirty="0"/>
              <a:t>Which of these verses speak to you the most about praying for the lost?</a:t>
            </a:r>
            <a:endParaRPr lang="en-US" sz="3500" dirty="0"/>
          </a:p>
          <a:p>
            <a:pPr marL="460375" indent="-460375" defTabSz="572516">
              <a:spcBef>
                <a:spcPts val="4100"/>
              </a:spcBef>
              <a:defRPr sz="3528"/>
            </a:pPr>
            <a:r>
              <a:rPr sz="3500" dirty="0"/>
              <a:t>John 6:44 indicates that evangelism is a spiritual process.</a:t>
            </a:r>
            <a:r>
              <a:rPr lang="en-US" sz="3500" dirty="0"/>
              <a:t> </a:t>
            </a:r>
            <a:r>
              <a:rPr sz="3500" dirty="0"/>
              <a:t>How does prayer factor into this?</a:t>
            </a:r>
            <a:r>
              <a:rPr lang="en-US" sz="3500" dirty="0"/>
              <a:t> </a:t>
            </a:r>
            <a:r>
              <a:rPr sz="3500" dirty="0"/>
              <a:t>Also consider</a:t>
            </a:r>
            <a:br>
              <a:rPr lang="en-US" sz="3500" dirty="0"/>
            </a:br>
            <a:r>
              <a:rPr sz="3500" dirty="0"/>
              <a:t>1 Timothy 2:1-4.</a:t>
            </a:r>
          </a:p>
          <a:p>
            <a:pPr marL="460375" indent="-460375" defTabSz="572516">
              <a:spcBef>
                <a:spcPts val="4100"/>
              </a:spcBef>
              <a:defRPr sz="3528"/>
            </a:pPr>
            <a:r>
              <a:rPr sz="3500" dirty="0"/>
              <a:t>Paul said it was his </a:t>
            </a:r>
            <a:r>
              <a:rPr lang="en-US" sz="3500" dirty="0"/>
              <a:t>"</a:t>
            </a:r>
            <a:r>
              <a:rPr sz="3500" dirty="0"/>
              <a:t>heart’s desire</a:t>
            </a:r>
            <a:r>
              <a:rPr lang="en-US" sz="3500" dirty="0"/>
              <a:t>"</a:t>
            </a:r>
            <a:r>
              <a:rPr sz="3500" dirty="0"/>
              <a:t> for the lost to be saved.</a:t>
            </a:r>
            <a:r>
              <a:rPr lang="en-US" sz="3500" dirty="0"/>
              <a:t> </a:t>
            </a:r>
            <a:r>
              <a:rPr sz="3500" dirty="0"/>
              <a:t>On a scale of 1-10, what level of concern do you </a:t>
            </a:r>
            <a:br>
              <a:rPr lang="en-US" sz="3500" dirty="0"/>
            </a:br>
            <a:r>
              <a:rPr sz="3500" dirty="0"/>
              <a:t>have for the lost?</a:t>
            </a:r>
            <a:r>
              <a:rPr lang="en-US" sz="3500" dirty="0"/>
              <a:t> </a:t>
            </a:r>
            <a:r>
              <a:rPr sz="3500" dirty="0"/>
              <a:t>Does the level of concern affect the way you pray?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8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laying-on-hands-prayer.jpg" descr="laying-on-hands-prayer.jpg"/>
          <p:cNvPicPr>
            <a:picLocks noGrp="1" noChangeAspect="1"/>
          </p:cNvPicPr>
          <p:nvPr>
            <p:ph type="pic" idx="21"/>
          </p:nvPr>
        </p:nvPicPr>
        <p:blipFill>
          <a:blip r:embed="rId2"/>
          <a:srcRect l="23136" r="40185" b="3125"/>
          <a:stretch>
            <a:fillRect/>
          </a:stretch>
        </p:blipFill>
        <p:spPr>
          <a:xfrm>
            <a:off x="6502400" y="304800"/>
            <a:ext cx="6502400" cy="9448800"/>
          </a:xfrm>
          <a:prstGeom prst="rect">
            <a:avLst/>
          </a:prstGeom>
        </p:spPr>
      </p:pic>
      <p:sp>
        <p:nvSpPr>
          <p:cNvPr id="191" name="identifying prayer concerns for the lost"/>
          <p:cNvSpPr txBox="1">
            <a:spLocks noGrp="1"/>
          </p:cNvSpPr>
          <p:nvPr>
            <p:ph type="title"/>
          </p:nvPr>
        </p:nvSpPr>
        <p:spPr>
          <a:xfrm>
            <a:off x="546100" y="3597647"/>
            <a:ext cx="5410200" cy="4412506"/>
          </a:xfrm>
          <a:prstGeom prst="rect">
            <a:avLst/>
          </a:prstGeom>
        </p:spPr>
        <p:txBody>
          <a:bodyPr/>
          <a:lstStyle/>
          <a:p>
            <a:r>
              <a:t>identifying prayer concerns for the lost</a:t>
            </a:r>
          </a:p>
        </p:txBody>
      </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B715D9CA3034C8E10F8810CA998CF" ma:contentTypeVersion="14" ma:contentTypeDescription="Create a new document." ma:contentTypeScope="" ma:versionID="6db1bfb165391a05a047403f9221f128">
  <xsd:schema xmlns:xsd="http://www.w3.org/2001/XMLSchema" xmlns:xs="http://www.w3.org/2001/XMLSchema" xmlns:p="http://schemas.microsoft.com/office/2006/metadata/properties" xmlns:ns1="http://schemas.microsoft.com/sharepoint/v3" xmlns:ns2="df36d0d5-b927-4f7f-97fe-0c3da82d97f6" xmlns:ns3="b46fb72a-58c0-4a18-923e-4b0a151a3225" targetNamespace="http://schemas.microsoft.com/office/2006/metadata/properties" ma:root="true" ma:fieldsID="370d62767e94f93988c5e39804004023" ns1:_="" ns2:_="" ns3:_="">
    <xsd:import namespace="http://schemas.microsoft.com/sharepoint/v3"/>
    <xsd:import namespace="df36d0d5-b927-4f7f-97fe-0c3da82d97f6"/>
    <xsd:import namespace="b46fb72a-58c0-4a18-923e-4b0a151a32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6d0d5-b927-4f7f-97fe-0c3da82d97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fb72a-58c0-4a18-923e-4b0a151a32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19759F6-A09C-4986-A447-51679E6A6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36d0d5-b927-4f7f-97fe-0c3da82d97f6"/>
    <ds:schemaRef ds:uri="b46fb72a-58c0-4a18-923e-4b0a151a3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840F63-2150-4184-AF81-30C2BCFC79B3}">
  <ds:schemaRefs>
    <ds:schemaRef ds:uri="http://schemas.microsoft.com/sharepoint/v3/contenttype/forms"/>
  </ds:schemaRefs>
</ds:datastoreItem>
</file>

<file path=customXml/itemProps3.xml><?xml version="1.0" encoding="utf-8"?>
<ds:datastoreItem xmlns:ds="http://schemas.openxmlformats.org/officeDocument/2006/customXml" ds:itemID="{70228E25-8CCA-4F8C-B6E8-278E1B673714}">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TotalTime>
  <Words>897</Words>
  <Application>Microsoft Office PowerPoint</Application>
  <PresentationFormat>Custom</PresentationFormat>
  <Paragraphs>45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Avenir Book</vt:lpstr>
      <vt:lpstr>Avenir Heavy</vt:lpstr>
      <vt:lpstr>Avenir Light</vt:lpstr>
      <vt:lpstr>Helvetica Neue</vt:lpstr>
      <vt:lpstr>Helvetica Neue Light</vt:lpstr>
      <vt:lpstr>Helvetica Neue Medium</vt:lpstr>
      <vt:lpstr>Black</vt:lpstr>
      <vt:lpstr>PowerPoint Presentation</vt:lpstr>
      <vt:lpstr>praying for the lost</vt:lpstr>
      <vt:lpstr>PowerPoint Presentation</vt:lpstr>
      <vt:lpstr>Personal Evangelists must pray for the lost within their networks.</vt:lpstr>
      <vt:lpstr>why we pray for the lost</vt:lpstr>
      <vt:lpstr>why we pray for the lost</vt:lpstr>
      <vt:lpstr>why we pray for the lost</vt:lpstr>
      <vt:lpstr>group discussion</vt:lpstr>
      <vt:lpstr>identifying prayer concerns for the lost</vt:lpstr>
      <vt:lpstr>identifying prayer concerns  for the lost</vt:lpstr>
      <vt:lpstr>let us  pray</vt:lpstr>
      <vt:lpstr>praying for the lost</vt:lpstr>
      <vt:lpstr>praying for the lost</vt:lpstr>
      <vt:lpstr>personal reflection</vt:lpstr>
      <vt:lpstr>group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Cornetet</dc:creator>
  <cp:lastModifiedBy>Robin Cornetet</cp:lastModifiedBy>
  <cp:revision>60</cp:revision>
  <dcterms:modified xsi:type="dcterms:W3CDTF">2020-09-29T19:48:24Z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0x010100383B715D9CA3034C8E10F8810CA998CF</vt:lpwstr>
  </property>
</Properties>
</file>