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92" r:id="rId3"/>
    <p:sldId id="291" r:id="rId4"/>
    <p:sldId id="258" r:id="rId5"/>
    <p:sldId id="289" r:id="rId6"/>
    <p:sldId id="260" r:id="rId7"/>
    <p:sldId id="261" r:id="rId8"/>
    <p:sldId id="285" r:id="rId9"/>
    <p:sldId id="262" r:id="rId10"/>
    <p:sldId id="263" r:id="rId11"/>
    <p:sldId id="266" r:id="rId12"/>
    <p:sldId id="267" r:id="rId13"/>
    <p:sldId id="268" r:id="rId14"/>
    <p:sldId id="269" r:id="rId15"/>
    <p:sldId id="287" r:id="rId16"/>
    <p:sldId id="288" r:id="rId17"/>
    <p:sldId id="277" r:id="rId18"/>
    <p:sldId id="270" r:id="rId19"/>
    <p:sldId id="272" r:id="rId20"/>
    <p:sldId id="273" r:id="rId21"/>
    <p:sldId id="274" r:id="rId22"/>
    <p:sldId id="275" r:id="rId23"/>
    <p:sldId id="276" r:id="rId24"/>
    <p:sldId id="294" r:id="rId25"/>
    <p:sldId id="278" r:id="rId26"/>
    <p:sldId id="279" r:id="rId27"/>
    <p:sldId id="290" r:id="rId28"/>
    <p:sldId id="280" r:id="rId29"/>
    <p:sldId id="281" r:id="rId30"/>
    <p:sldId id="282" r:id="rId31"/>
    <p:sldId id="283" r:id="rId32"/>
    <p:sldId id="284" r:id="rId33"/>
  </p:sldIdLst>
  <p:sldSz cx="18288000" cy="10287000"/>
  <p:notesSz cx="6858000" cy="9144000"/>
  <p:embeddedFontLst>
    <p:embeddedFont>
      <p:font typeface="Aileron" panose="020B0604020202020204" charset="0"/>
      <p:regular r:id="rId34"/>
    </p:embeddedFont>
    <p:embeddedFont>
      <p:font typeface="Aileron Bold" panose="020B0604020202020204" charset="0"/>
      <p:regular r:id="rId35"/>
    </p:embeddedFont>
    <p:embeddedFont>
      <p:font typeface="Aileron Heavy" panose="020B0604020202020204" charset="0"/>
      <p:regular r:id="rId36"/>
    </p:embeddedFont>
    <p:embeddedFont>
      <p:font typeface="Hero Bold" panose="020B0604020202020204" charset="0"/>
      <p:regular r:id="rId37"/>
    </p:embeddedFont>
    <p:embeddedFont>
      <p:font typeface="League Spartan" panose="020B0604020202020204" charset="0"/>
      <p:regular r:id="rId38"/>
    </p:embeddedFont>
    <p:embeddedFont>
      <p:font typeface="Montserrat" panose="00000500000000000000" pitchFamily="2" charset="0"/>
      <p:regular r:id="rId39"/>
      <p:bold r:id="rId40"/>
      <p:italic r:id="rId41"/>
      <p:boldItalic r:id="rId42"/>
    </p:embeddedFont>
    <p:embeddedFont>
      <p:font typeface="Montserrat Bold" panose="00000800000000000000" charset="0"/>
      <p:regular r:id="rId43"/>
      <p:bold r:id="rId44"/>
    </p:embeddedFont>
    <p:embeddedFont>
      <p:font typeface="Montserrat Semi-Bold Bold" panose="020B0604020202020204" charset="0"/>
      <p:regular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55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D790E8-239B-DB39-778D-412C6A62D5E1}" v="3" dt="2026-08-26T15:01:33.2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42" y="2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5.fntdata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18.png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5" Type="http://schemas.openxmlformats.org/officeDocument/2006/relationships/image" Target="../media/image24.svg"/><Relationship Id="rId4" Type="http://schemas.openxmlformats.org/officeDocument/2006/relationships/image" Target="../media/image23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335" t="-34520" r="-15438" b="-1810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4816593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4680">
                <a:alpha val="65882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76200"/>
              <a:ext cx="4816593" cy="2633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028700" y="869923"/>
            <a:ext cx="4807405" cy="721111"/>
          </a:xfrm>
          <a:custGeom>
            <a:avLst/>
            <a:gdLst/>
            <a:ahLst/>
            <a:cxnLst/>
            <a:rect l="l" t="t" r="r" b="b"/>
            <a:pathLst>
              <a:path w="4807405" h="721111">
                <a:moveTo>
                  <a:pt x="0" y="0"/>
                </a:moveTo>
                <a:lnTo>
                  <a:pt x="4807405" y="0"/>
                </a:lnTo>
                <a:lnTo>
                  <a:pt x="4807405" y="721110"/>
                </a:lnTo>
                <a:lnTo>
                  <a:pt x="0" y="7211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09" b="-90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2813000" y="3988306"/>
            <a:ext cx="12662000" cy="3955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727"/>
              </a:lnSpc>
            </a:pPr>
            <a:r>
              <a:rPr lang="en-US" sz="16007" spc="352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BETTER </a:t>
            </a:r>
          </a:p>
          <a:p>
            <a:pPr marL="0" lvl="0" indent="0" algn="ctr">
              <a:lnSpc>
                <a:spcPts val="16007"/>
              </a:lnSpc>
            </a:pPr>
            <a:r>
              <a:rPr lang="en-US" sz="16007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TOGETHER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02376" y="7455386"/>
            <a:ext cx="15624930" cy="1639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18"/>
              </a:lnSpc>
            </a:pPr>
            <a:r>
              <a:rPr lang="en-US" sz="5348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Understanding and Celebrating</a:t>
            </a:r>
          </a:p>
          <a:p>
            <a:pPr algn="ctr">
              <a:lnSpc>
                <a:spcPts val="6418"/>
              </a:lnSpc>
            </a:pPr>
            <a:r>
              <a:rPr lang="en-US" sz="5348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the Cooperative Program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E060F-1977-972E-BE94-949D7F67D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2AA1F49-7471-173A-871E-8FA3D0A00AB3}"/>
              </a:ext>
            </a:extLst>
          </p:cNvPr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-3569" t="-615" b="-218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5F9DA8A-94FB-3F56-1642-8F69EBE767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0761E060-07CD-0B83-7C5A-A5FC87AC2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A8A579E7-EAE3-B6DE-79A1-6E4DC8666E5D}"/>
              </a:ext>
            </a:extLst>
          </p:cNvPr>
          <p:cNvSpPr txBox="1"/>
          <p:nvPr/>
        </p:nvSpPr>
        <p:spPr>
          <a:xfrm>
            <a:off x="990600" y="1714500"/>
            <a:ext cx="7124700" cy="3077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015"/>
              </a:lnSpc>
            </a:pPr>
            <a:r>
              <a:rPr lang="en-US" sz="6679" dirty="0">
                <a:solidFill>
                  <a:srgbClr val="FFFFFF"/>
                </a:solidFill>
                <a:latin typeface="Aileron Heavy"/>
                <a:ea typeface="Aileron Heavy"/>
                <a:cs typeface="Aileron Heavy"/>
                <a:sym typeface="Aileron Heavy"/>
              </a:rPr>
              <a:t>Over </a:t>
            </a:r>
            <a:r>
              <a:rPr lang="en-US" sz="6679" b="1" dirty="0">
                <a:solidFill>
                  <a:srgbClr val="FFFFFF"/>
                </a:solidFill>
                <a:latin typeface="Aileron Heavy"/>
                <a:ea typeface="Aileron Heavy"/>
                <a:cs typeface="Aileron Heavy"/>
                <a:sym typeface="Aileron Heavy"/>
              </a:rPr>
              <a:t>47,000</a:t>
            </a:r>
            <a:r>
              <a:rPr lang="en-US" sz="6679" dirty="0">
                <a:solidFill>
                  <a:srgbClr val="FFFFFF"/>
                </a:solidFill>
                <a:latin typeface="Aileron Heavy"/>
                <a:ea typeface="Aileron Heavy"/>
                <a:cs typeface="Aileron Heavy"/>
                <a:sym typeface="Aileron Heavy"/>
              </a:rPr>
              <a:t> Southern Baptist Churches</a:t>
            </a:r>
          </a:p>
        </p:txBody>
      </p:sp>
    </p:spTree>
    <p:extLst>
      <p:ext uri="{BB962C8B-B14F-4D97-AF65-F5344CB8AC3E}">
        <p14:creationId xmlns:p14="http://schemas.microsoft.com/office/powerpoint/2010/main" val="1440408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35D70-6760-8A18-2F43-FC76F19E9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B8211DB-11B9-7E90-2C66-B2ECDAC25B7A}"/>
              </a:ext>
            </a:extLst>
          </p:cNvPr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-3569" t="-615" b="-218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2485938-83A2-85C4-4F02-F67295795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21E49ABC-E5B8-C12A-CE97-C761493E7C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0BE2055F-B379-E0B7-9148-94DE447B65D5}"/>
              </a:ext>
            </a:extLst>
          </p:cNvPr>
          <p:cNvSpPr txBox="1"/>
          <p:nvPr/>
        </p:nvSpPr>
        <p:spPr>
          <a:xfrm>
            <a:off x="990600" y="1714500"/>
            <a:ext cx="7124700" cy="3077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015"/>
              </a:lnSpc>
            </a:pPr>
            <a:r>
              <a:rPr lang="en-US" sz="6679" dirty="0">
                <a:solidFill>
                  <a:srgbClr val="FFFFFF"/>
                </a:solidFill>
                <a:latin typeface="Aileron Heavy"/>
                <a:ea typeface="Aileron Heavy"/>
                <a:cs typeface="Aileron Heavy"/>
                <a:sym typeface="Aileron Heavy"/>
              </a:rPr>
              <a:t>Over </a:t>
            </a:r>
            <a:r>
              <a:rPr lang="en-US" sz="6679" b="1" dirty="0">
                <a:solidFill>
                  <a:srgbClr val="FFFFFF"/>
                </a:solidFill>
                <a:latin typeface="Aileron Heavy"/>
                <a:ea typeface="Aileron Heavy"/>
                <a:cs typeface="Aileron Heavy"/>
                <a:sym typeface="Aileron Heavy"/>
              </a:rPr>
              <a:t>47,000</a:t>
            </a:r>
            <a:r>
              <a:rPr lang="en-US" sz="6679" dirty="0">
                <a:solidFill>
                  <a:srgbClr val="FFFFFF"/>
                </a:solidFill>
                <a:latin typeface="Aileron Heavy"/>
                <a:ea typeface="Aileron Heavy"/>
                <a:cs typeface="Aileron Heavy"/>
                <a:sym typeface="Aileron Heavy"/>
              </a:rPr>
              <a:t> Southern Baptist Churches</a:t>
            </a:r>
          </a:p>
        </p:txBody>
      </p:sp>
      <p:pic>
        <p:nvPicPr>
          <p:cNvPr id="8" name="Picture 7" descr="A logo with text and numbers&#10;&#10;AI-generated content may be incorrect.">
            <a:extLst>
              <a:ext uri="{FF2B5EF4-FFF2-40B4-BE49-F238E27FC236}">
                <a16:creationId xmlns:a16="http://schemas.microsoft.com/office/drawing/2014/main" id="{C7952373-5D62-1B47-48C9-0E3EB5B234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015345"/>
            <a:ext cx="5105400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454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151" b="-915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2146852"/>
            <a:ext cx="9250814" cy="6351104"/>
            <a:chOff x="0" y="0"/>
            <a:chExt cx="2436428" cy="167271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6428" cy="1672719"/>
            </a:xfrm>
            <a:custGeom>
              <a:avLst/>
              <a:gdLst/>
              <a:ahLst/>
              <a:cxnLst/>
              <a:rect l="l" t="t" r="r" b="b"/>
              <a:pathLst>
                <a:path w="2436428" h="1672719">
                  <a:moveTo>
                    <a:pt x="42681" y="0"/>
                  </a:moveTo>
                  <a:lnTo>
                    <a:pt x="2393747" y="0"/>
                  </a:lnTo>
                  <a:cubicBezTo>
                    <a:pt x="2417319" y="0"/>
                    <a:pt x="2436428" y="19109"/>
                    <a:pt x="2436428" y="42681"/>
                  </a:cubicBezTo>
                  <a:lnTo>
                    <a:pt x="2436428" y="1630037"/>
                  </a:lnTo>
                  <a:cubicBezTo>
                    <a:pt x="2436428" y="1653610"/>
                    <a:pt x="2417319" y="1672719"/>
                    <a:pt x="2393747" y="1672719"/>
                  </a:cubicBezTo>
                  <a:lnTo>
                    <a:pt x="42681" y="1672719"/>
                  </a:lnTo>
                  <a:cubicBezTo>
                    <a:pt x="19109" y="1672719"/>
                    <a:pt x="0" y="1653610"/>
                    <a:pt x="0" y="1630037"/>
                  </a:cubicBezTo>
                  <a:lnTo>
                    <a:pt x="0" y="42681"/>
                  </a:lnTo>
                  <a:cubicBezTo>
                    <a:pt x="0" y="19109"/>
                    <a:pt x="19109" y="0"/>
                    <a:pt x="42681" y="0"/>
                  </a:cubicBezTo>
                  <a:close/>
                </a:path>
              </a:pathLst>
            </a:custGeom>
            <a:solidFill>
              <a:srgbClr val="314964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76200"/>
              <a:ext cx="2436428" cy="15965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028700" y="869923"/>
            <a:ext cx="4807405" cy="721111"/>
          </a:xfrm>
          <a:custGeom>
            <a:avLst/>
            <a:gdLst/>
            <a:ahLst/>
            <a:cxnLst/>
            <a:rect l="l" t="t" r="r" b="b"/>
            <a:pathLst>
              <a:path w="4807405" h="721111">
                <a:moveTo>
                  <a:pt x="0" y="0"/>
                </a:moveTo>
                <a:lnTo>
                  <a:pt x="4807405" y="0"/>
                </a:lnTo>
                <a:lnTo>
                  <a:pt x="4807405" y="721110"/>
                </a:lnTo>
                <a:lnTo>
                  <a:pt x="0" y="7211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09" b="-90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177787" y="2624794"/>
            <a:ext cx="7418697" cy="5334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0"/>
              </a:lnSpc>
            </a:pPr>
            <a:r>
              <a:rPr lang="en-US" sz="442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“But you will receive power when the Holy Spirit comes on you; and you will be my witnesses in Jerusalem, and in all Judea and Samaria, and to the ends of the earth.” Acts 1:8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BA926-FD11-1ECB-D18C-618256702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8D03559-6A58-88DB-FB5F-EFC5DE016D99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52840D89-2E4A-9230-7F75-65EB1943A1A4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6851" r="-4916" b="-1244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6AE473C6-8AD9-3591-CFB7-2D0C3F4EB3BC}"/>
              </a:ext>
            </a:extLst>
          </p:cNvPr>
          <p:cNvGrpSpPr/>
          <p:nvPr/>
        </p:nvGrpSpPr>
        <p:grpSpPr>
          <a:xfrm>
            <a:off x="0" y="0"/>
            <a:ext cx="8412981" cy="10287000"/>
            <a:chOff x="0" y="0"/>
            <a:chExt cx="2215765" cy="2709333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D11FCAE8-D8A2-8F12-0A64-FD7C83FD11BC}"/>
                </a:ext>
              </a:extLst>
            </p:cNvPr>
            <p:cNvSpPr/>
            <p:nvPr/>
          </p:nvSpPr>
          <p:spPr>
            <a:xfrm>
              <a:off x="0" y="0"/>
              <a:ext cx="2215765" cy="2709333"/>
            </a:xfrm>
            <a:custGeom>
              <a:avLst/>
              <a:gdLst/>
              <a:ahLst/>
              <a:cxnLst/>
              <a:rect l="l" t="t" r="r" b="b"/>
              <a:pathLst>
                <a:path w="2215765" h="2709333">
                  <a:moveTo>
                    <a:pt x="0" y="0"/>
                  </a:moveTo>
                  <a:lnTo>
                    <a:pt x="2215765" y="0"/>
                  </a:lnTo>
                  <a:lnTo>
                    <a:pt x="221576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7B5A4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6AEBA7C1-A60D-FC9F-D123-86EE4E150CD8}"/>
                </a:ext>
              </a:extLst>
            </p:cNvPr>
            <p:cNvSpPr txBox="1"/>
            <p:nvPr/>
          </p:nvSpPr>
          <p:spPr>
            <a:xfrm>
              <a:off x="0" y="76200"/>
              <a:ext cx="2215765" cy="2633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59"/>
                </a:lnSpc>
              </a:pPr>
              <a:endParaRPr/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84F555BB-69A1-A926-DEEE-FEBE3AAF3E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 l="-2855" r="-1242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C2E540E-8037-BA0E-D5A3-697A3F977EBB}"/>
              </a:ext>
            </a:extLst>
          </p:cNvPr>
          <p:cNvSpPr/>
          <p:nvPr/>
        </p:nvSpPr>
        <p:spPr>
          <a:xfrm>
            <a:off x="1981200" y="9029700"/>
            <a:ext cx="14325600" cy="11430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061FC97-F12A-79C2-5BF5-18CFF24F98F6}"/>
              </a:ext>
            </a:extLst>
          </p:cNvPr>
          <p:cNvSpPr txBox="1"/>
          <p:nvPr/>
        </p:nvSpPr>
        <p:spPr>
          <a:xfrm>
            <a:off x="1283546" y="9258300"/>
            <a:ext cx="15720908" cy="948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42"/>
              </a:lnSpc>
              <a:spcBef>
                <a:spcPct val="0"/>
              </a:spcBef>
            </a:pPr>
            <a:r>
              <a:rPr lang="en-US" sz="3642" dirty="0">
                <a:solidFill>
                  <a:srgbClr val="FDF8F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Southern Baptist Convention Formed at FBC Augusta, GA </a:t>
            </a:r>
          </a:p>
          <a:p>
            <a:pPr marL="0" lvl="0" indent="0" algn="ctr">
              <a:lnSpc>
                <a:spcPts val="3642"/>
              </a:lnSpc>
              <a:spcBef>
                <a:spcPct val="0"/>
              </a:spcBef>
            </a:pPr>
            <a:r>
              <a:rPr lang="en-US" sz="3642" dirty="0">
                <a:solidFill>
                  <a:srgbClr val="FDF8F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May 8, 1845</a:t>
            </a:r>
          </a:p>
        </p:txBody>
      </p:sp>
    </p:spTree>
    <p:extLst>
      <p:ext uri="{BB962C8B-B14F-4D97-AF65-F5344CB8AC3E}">
        <p14:creationId xmlns:p14="http://schemas.microsoft.com/office/powerpoint/2010/main" val="2996989591"/>
      </p:ext>
    </p:extLst>
  </p:cSld>
  <p:clrMapOvr>
    <a:masterClrMapping/>
  </p:clrMapOvr>
  <p:transition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339" b="-1596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219749" y="1335726"/>
            <a:ext cx="6540068" cy="2832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85"/>
              </a:lnSpc>
            </a:pPr>
            <a:r>
              <a:rPr lang="en-US" sz="7240" spc="-311">
                <a:solidFill>
                  <a:srgbClr val="FDF8F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BIRTH OF THE </a:t>
            </a:r>
          </a:p>
          <a:p>
            <a:pPr marL="0" lvl="0" indent="0" algn="l">
              <a:lnSpc>
                <a:spcPts val="7385"/>
              </a:lnSpc>
            </a:pPr>
            <a:r>
              <a:rPr lang="en-US" sz="7240" spc="-311">
                <a:solidFill>
                  <a:srgbClr val="FDF8F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COOPERATIVE PROGRAM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19749" y="4781478"/>
            <a:ext cx="4061515" cy="898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91"/>
              </a:lnSpc>
            </a:pPr>
            <a:r>
              <a:rPr lang="en-US" sz="3265">
                <a:solidFill>
                  <a:srgbClr val="FDF8F3"/>
                </a:solidFill>
                <a:latin typeface="Hero Bold"/>
                <a:ea typeface="Hero Bold"/>
                <a:cs typeface="Hero Bold"/>
                <a:sym typeface="Hero Bold"/>
              </a:rPr>
              <a:t>First Baptist Church </a:t>
            </a:r>
          </a:p>
          <a:p>
            <a:pPr algn="just">
              <a:lnSpc>
                <a:spcPts val="3591"/>
              </a:lnSpc>
            </a:pPr>
            <a:r>
              <a:rPr lang="en-US" sz="3265">
                <a:solidFill>
                  <a:srgbClr val="FDF8F3"/>
                </a:solidFill>
                <a:latin typeface="Hero Bold"/>
                <a:ea typeface="Hero Bold"/>
                <a:cs typeface="Hero Bold"/>
                <a:sym typeface="Hero Bold"/>
              </a:rPr>
              <a:t>Murray, Kentucky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977238" y="5825950"/>
            <a:ext cx="3475875" cy="438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3000">
                <a:solidFill>
                  <a:srgbClr val="FDF8F3"/>
                </a:solidFill>
                <a:latin typeface="Hero Bold"/>
                <a:ea typeface="Hero Bold"/>
                <a:cs typeface="Hero Bold"/>
                <a:sym typeface="Hero Bold"/>
              </a:rPr>
              <a:t>H. BOYCE TAYLOR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3841631" y="1075603"/>
            <a:ext cx="3417669" cy="4731297"/>
            <a:chOff x="0" y="0"/>
            <a:chExt cx="4556893" cy="6308396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3"/>
            <a:srcRect l="1025" r="8885"/>
            <a:stretch>
              <a:fillRect/>
            </a:stretch>
          </p:blipFill>
          <p:spPr>
            <a:xfrm>
              <a:off x="0" y="0"/>
              <a:ext cx="4556893" cy="6308396"/>
            </a:xfrm>
            <a:prstGeom prst="rect">
              <a:avLst/>
            </a:prstGeom>
          </p:spPr>
        </p:pic>
      </p:grpSp>
      <p:sp>
        <p:nvSpPr>
          <p:cNvPr id="8" name="AutoShape 8"/>
          <p:cNvSpPr/>
          <p:nvPr/>
        </p:nvSpPr>
        <p:spPr>
          <a:xfrm>
            <a:off x="1219749" y="4457628"/>
            <a:ext cx="5183922" cy="0"/>
          </a:xfrm>
          <a:prstGeom prst="line">
            <a:avLst/>
          </a:prstGeom>
          <a:ln w="1905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836" b="-13314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612685" y="4801814"/>
            <a:ext cx="18028455" cy="5048095"/>
            <a:chOff x="0" y="0"/>
            <a:chExt cx="4748235" cy="132953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748235" cy="1329539"/>
            </a:xfrm>
            <a:custGeom>
              <a:avLst/>
              <a:gdLst/>
              <a:ahLst/>
              <a:cxnLst/>
              <a:rect l="l" t="t" r="r" b="b"/>
              <a:pathLst>
                <a:path w="4748235" h="1329539">
                  <a:moveTo>
                    <a:pt x="21901" y="0"/>
                  </a:moveTo>
                  <a:lnTo>
                    <a:pt x="4726334" y="0"/>
                  </a:lnTo>
                  <a:cubicBezTo>
                    <a:pt x="4738430" y="0"/>
                    <a:pt x="4748235" y="9805"/>
                    <a:pt x="4748235" y="21901"/>
                  </a:cubicBezTo>
                  <a:lnTo>
                    <a:pt x="4748235" y="1307639"/>
                  </a:lnTo>
                  <a:cubicBezTo>
                    <a:pt x="4748235" y="1319734"/>
                    <a:pt x="4738430" y="1329539"/>
                    <a:pt x="4726334" y="1329539"/>
                  </a:cubicBezTo>
                  <a:lnTo>
                    <a:pt x="21901" y="1329539"/>
                  </a:lnTo>
                  <a:cubicBezTo>
                    <a:pt x="9805" y="1329539"/>
                    <a:pt x="0" y="1319734"/>
                    <a:pt x="0" y="1307639"/>
                  </a:cubicBezTo>
                  <a:lnTo>
                    <a:pt x="0" y="21901"/>
                  </a:lnTo>
                  <a:cubicBezTo>
                    <a:pt x="0" y="9805"/>
                    <a:pt x="9805" y="0"/>
                    <a:pt x="21901" y="0"/>
                  </a:cubicBezTo>
                  <a:close/>
                </a:path>
              </a:pathLst>
            </a:custGeom>
            <a:solidFill>
              <a:srgbClr val="314964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76200"/>
              <a:ext cx="4748235" cy="12533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9468" y="5210175"/>
            <a:ext cx="9282332" cy="4863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642"/>
              </a:lnSpc>
              <a:spcBef>
                <a:spcPct val="0"/>
              </a:spcBef>
            </a:pPr>
            <a:r>
              <a:rPr lang="en-US" sz="3642" dirty="0">
                <a:solidFill>
                  <a:srgbClr val="FDF8F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COOPERATIVE PROGRAM TIMELINE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194164" y="5914828"/>
            <a:ext cx="5288901" cy="914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83"/>
              </a:lnSpc>
              <a:spcBef>
                <a:spcPct val="0"/>
              </a:spcBef>
            </a:pPr>
            <a:r>
              <a:rPr lang="en-US" sz="2631" b="1">
                <a:solidFill>
                  <a:srgbClr val="FDF8F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Southern Baptist Convention is formed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598436" y="5962453"/>
            <a:ext cx="1707205" cy="804761"/>
            <a:chOff x="0" y="0"/>
            <a:chExt cx="449634" cy="21195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49634" cy="211953"/>
            </a:xfrm>
            <a:custGeom>
              <a:avLst/>
              <a:gdLst/>
              <a:ahLst/>
              <a:cxnLst/>
              <a:rect l="l" t="t" r="r" b="b"/>
              <a:pathLst>
                <a:path w="449634" h="211953">
                  <a:moveTo>
                    <a:pt x="105977" y="0"/>
                  </a:moveTo>
                  <a:lnTo>
                    <a:pt x="343658" y="0"/>
                  </a:lnTo>
                  <a:cubicBezTo>
                    <a:pt x="402187" y="0"/>
                    <a:pt x="449634" y="47447"/>
                    <a:pt x="449634" y="105977"/>
                  </a:cubicBezTo>
                  <a:lnTo>
                    <a:pt x="449634" y="105977"/>
                  </a:lnTo>
                  <a:cubicBezTo>
                    <a:pt x="449634" y="134084"/>
                    <a:pt x="438469" y="161039"/>
                    <a:pt x="418594" y="180914"/>
                  </a:cubicBezTo>
                  <a:cubicBezTo>
                    <a:pt x="398720" y="200788"/>
                    <a:pt x="371764" y="211953"/>
                    <a:pt x="343658" y="211953"/>
                  </a:cubicBezTo>
                  <a:lnTo>
                    <a:pt x="105977" y="211953"/>
                  </a:lnTo>
                  <a:cubicBezTo>
                    <a:pt x="47447" y="211953"/>
                    <a:pt x="0" y="164506"/>
                    <a:pt x="0" y="105977"/>
                  </a:cubicBezTo>
                  <a:lnTo>
                    <a:pt x="0" y="105977"/>
                  </a:lnTo>
                  <a:cubicBezTo>
                    <a:pt x="0" y="47447"/>
                    <a:pt x="47447" y="0"/>
                    <a:pt x="10597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FFF7ED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76200"/>
              <a:ext cx="449634" cy="1357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5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9875781" y="6095627"/>
            <a:ext cx="1152514" cy="4812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920"/>
              </a:lnSpc>
              <a:spcBef>
                <a:spcPct val="0"/>
              </a:spcBef>
            </a:pPr>
            <a:r>
              <a:rPr lang="en-US" sz="2800">
                <a:solidFill>
                  <a:srgbClr val="FDF8F3"/>
                </a:solidFill>
                <a:latin typeface="Hero Bold"/>
                <a:ea typeface="Hero Bold"/>
                <a:cs typeface="Hero Bold"/>
                <a:sym typeface="Hero Bold"/>
              </a:rPr>
              <a:t>1919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309468" y="5950276"/>
            <a:ext cx="1707205" cy="804761"/>
            <a:chOff x="0" y="0"/>
            <a:chExt cx="449634" cy="21195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49634" cy="211953"/>
            </a:xfrm>
            <a:custGeom>
              <a:avLst/>
              <a:gdLst/>
              <a:ahLst/>
              <a:cxnLst/>
              <a:rect l="l" t="t" r="r" b="b"/>
              <a:pathLst>
                <a:path w="449634" h="211953">
                  <a:moveTo>
                    <a:pt x="105977" y="0"/>
                  </a:moveTo>
                  <a:lnTo>
                    <a:pt x="343658" y="0"/>
                  </a:lnTo>
                  <a:cubicBezTo>
                    <a:pt x="402187" y="0"/>
                    <a:pt x="449634" y="47447"/>
                    <a:pt x="449634" y="105977"/>
                  </a:cubicBezTo>
                  <a:lnTo>
                    <a:pt x="449634" y="105977"/>
                  </a:lnTo>
                  <a:cubicBezTo>
                    <a:pt x="449634" y="134084"/>
                    <a:pt x="438469" y="161039"/>
                    <a:pt x="418594" y="180914"/>
                  </a:cubicBezTo>
                  <a:cubicBezTo>
                    <a:pt x="398720" y="200788"/>
                    <a:pt x="371764" y="211953"/>
                    <a:pt x="343658" y="211953"/>
                  </a:cubicBezTo>
                  <a:lnTo>
                    <a:pt x="105977" y="211953"/>
                  </a:lnTo>
                  <a:cubicBezTo>
                    <a:pt x="47447" y="211953"/>
                    <a:pt x="0" y="164506"/>
                    <a:pt x="0" y="105977"/>
                  </a:cubicBezTo>
                  <a:lnTo>
                    <a:pt x="0" y="105977"/>
                  </a:lnTo>
                  <a:cubicBezTo>
                    <a:pt x="0" y="47447"/>
                    <a:pt x="47447" y="0"/>
                    <a:pt x="10597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FFF7ED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76200"/>
              <a:ext cx="449634" cy="1357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59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586813" y="6083450"/>
            <a:ext cx="1152514" cy="4812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920"/>
              </a:lnSpc>
              <a:spcBef>
                <a:spcPct val="0"/>
              </a:spcBef>
            </a:pPr>
            <a:r>
              <a:rPr lang="en-US" sz="2800">
                <a:solidFill>
                  <a:srgbClr val="FDF8F3"/>
                </a:solidFill>
                <a:latin typeface="Hero Bold"/>
                <a:ea typeface="Hero Bold"/>
                <a:cs typeface="Hero Bold"/>
                <a:sym typeface="Hero Bold"/>
              </a:rPr>
              <a:t>1845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309468" y="7231287"/>
            <a:ext cx="1707205" cy="804761"/>
            <a:chOff x="0" y="0"/>
            <a:chExt cx="449634" cy="21195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49634" cy="211953"/>
            </a:xfrm>
            <a:custGeom>
              <a:avLst/>
              <a:gdLst/>
              <a:ahLst/>
              <a:cxnLst/>
              <a:rect l="l" t="t" r="r" b="b"/>
              <a:pathLst>
                <a:path w="449634" h="211953">
                  <a:moveTo>
                    <a:pt x="105977" y="0"/>
                  </a:moveTo>
                  <a:lnTo>
                    <a:pt x="343658" y="0"/>
                  </a:lnTo>
                  <a:cubicBezTo>
                    <a:pt x="402187" y="0"/>
                    <a:pt x="449634" y="47447"/>
                    <a:pt x="449634" y="105977"/>
                  </a:cubicBezTo>
                  <a:lnTo>
                    <a:pt x="449634" y="105977"/>
                  </a:lnTo>
                  <a:cubicBezTo>
                    <a:pt x="449634" y="134084"/>
                    <a:pt x="438469" y="161039"/>
                    <a:pt x="418594" y="180914"/>
                  </a:cubicBezTo>
                  <a:cubicBezTo>
                    <a:pt x="398720" y="200788"/>
                    <a:pt x="371764" y="211953"/>
                    <a:pt x="343658" y="211953"/>
                  </a:cubicBezTo>
                  <a:lnTo>
                    <a:pt x="105977" y="211953"/>
                  </a:lnTo>
                  <a:cubicBezTo>
                    <a:pt x="47447" y="211953"/>
                    <a:pt x="0" y="164506"/>
                    <a:pt x="0" y="105977"/>
                  </a:cubicBezTo>
                  <a:lnTo>
                    <a:pt x="0" y="105977"/>
                  </a:lnTo>
                  <a:cubicBezTo>
                    <a:pt x="0" y="47447"/>
                    <a:pt x="47447" y="0"/>
                    <a:pt x="10597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FFF7ED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76200"/>
              <a:ext cx="449634" cy="1357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59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586813" y="7364460"/>
            <a:ext cx="1152514" cy="4812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920"/>
              </a:lnSpc>
              <a:spcBef>
                <a:spcPct val="0"/>
              </a:spcBef>
            </a:pPr>
            <a:r>
              <a:rPr lang="en-US" sz="2800">
                <a:solidFill>
                  <a:srgbClr val="FDF8F3"/>
                </a:solidFill>
                <a:latin typeface="Hero Bold"/>
                <a:ea typeface="Hero Bold"/>
                <a:cs typeface="Hero Bold"/>
                <a:sym typeface="Hero Bold"/>
              </a:rPr>
              <a:t>1900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1309468" y="8550398"/>
            <a:ext cx="1707205" cy="804761"/>
            <a:chOff x="0" y="0"/>
            <a:chExt cx="449634" cy="21195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49634" cy="211953"/>
            </a:xfrm>
            <a:custGeom>
              <a:avLst/>
              <a:gdLst/>
              <a:ahLst/>
              <a:cxnLst/>
              <a:rect l="l" t="t" r="r" b="b"/>
              <a:pathLst>
                <a:path w="449634" h="211953">
                  <a:moveTo>
                    <a:pt x="105977" y="0"/>
                  </a:moveTo>
                  <a:lnTo>
                    <a:pt x="343658" y="0"/>
                  </a:lnTo>
                  <a:cubicBezTo>
                    <a:pt x="402187" y="0"/>
                    <a:pt x="449634" y="47447"/>
                    <a:pt x="449634" y="105977"/>
                  </a:cubicBezTo>
                  <a:lnTo>
                    <a:pt x="449634" y="105977"/>
                  </a:lnTo>
                  <a:cubicBezTo>
                    <a:pt x="449634" y="134084"/>
                    <a:pt x="438469" y="161039"/>
                    <a:pt x="418594" y="180914"/>
                  </a:cubicBezTo>
                  <a:cubicBezTo>
                    <a:pt x="398720" y="200788"/>
                    <a:pt x="371764" y="211953"/>
                    <a:pt x="343658" y="211953"/>
                  </a:cubicBezTo>
                  <a:lnTo>
                    <a:pt x="105977" y="211953"/>
                  </a:lnTo>
                  <a:cubicBezTo>
                    <a:pt x="47447" y="211953"/>
                    <a:pt x="0" y="164506"/>
                    <a:pt x="0" y="105977"/>
                  </a:cubicBezTo>
                  <a:lnTo>
                    <a:pt x="0" y="105977"/>
                  </a:lnTo>
                  <a:cubicBezTo>
                    <a:pt x="0" y="47447"/>
                    <a:pt x="47447" y="0"/>
                    <a:pt x="10597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FFF7ED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76200"/>
              <a:ext cx="449634" cy="1357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59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586813" y="8683571"/>
            <a:ext cx="1152514" cy="4812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920"/>
              </a:lnSpc>
              <a:spcBef>
                <a:spcPct val="0"/>
              </a:spcBef>
            </a:pPr>
            <a:r>
              <a:rPr lang="en-US" sz="2800">
                <a:solidFill>
                  <a:srgbClr val="FDF8F3"/>
                </a:solidFill>
                <a:latin typeface="Hero Bold"/>
                <a:ea typeface="Hero Bold"/>
                <a:cs typeface="Hero Bold"/>
                <a:sym typeface="Hero Bold"/>
              </a:rPr>
              <a:t>1915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194164" y="7185136"/>
            <a:ext cx="5288901" cy="914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83"/>
              </a:lnSpc>
              <a:spcBef>
                <a:spcPct val="0"/>
              </a:spcBef>
            </a:pPr>
            <a:r>
              <a:rPr lang="en-US" sz="2631" b="1">
                <a:solidFill>
                  <a:srgbClr val="FDF8F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FBC Murray implements the Unified Giving “Box Plan”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194164" y="8441049"/>
            <a:ext cx="6404272" cy="914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83"/>
              </a:lnSpc>
              <a:spcBef>
                <a:spcPct val="0"/>
              </a:spcBef>
            </a:pPr>
            <a:r>
              <a:rPr lang="en-US" sz="2631" b="1">
                <a:solidFill>
                  <a:srgbClr val="FDF8F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Kentucky Baptists adopt a cooperative missions funding plan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762841" y="5914828"/>
            <a:ext cx="5288901" cy="914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83"/>
              </a:lnSpc>
            </a:pPr>
            <a:r>
              <a:rPr lang="en-US" sz="2631" b="1">
                <a:solidFill>
                  <a:srgbClr val="FDF8F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Southern Baptists launch</a:t>
            </a:r>
          </a:p>
          <a:p>
            <a:pPr marL="0" lvl="0" indent="0" algn="l">
              <a:lnSpc>
                <a:spcPts val="3683"/>
              </a:lnSpc>
              <a:spcBef>
                <a:spcPct val="0"/>
              </a:spcBef>
            </a:pPr>
            <a:r>
              <a:rPr lang="en-US" sz="2631" b="1">
                <a:solidFill>
                  <a:srgbClr val="FDF8F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“75 million Campaign”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9598436" y="7232761"/>
            <a:ext cx="1707205" cy="804761"/>
            <a:chOff x="0" y="0"/>
            <a:chExt cx="449634" cy="21195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49634" cy="211953"/>
            </a:xfrm>
            <a:custGeom>
              <a:avLst/>
              <a:gdLst/>
              <a:ahLst/>
              <a:cxnLst/>
              <a:rect l="l" t="t" r="r" b="b"/>
              <a:pathLst>
                <a:path w="449634" h="211953">
                  <a:moveTo>
                    <a:pt x="105977" y="0"/>
                  </a:moveTo>
                  <a:lnTo>
                    <a:pt x="343658" y="0"/>
                  </a:lnTo>
                  <a:cubicBezTo>
                    <a:pt x="402187" y="0"/>
                    <a:pt x="449634" y="47447"/>
                    <a:pt x="449634" y="105977"/>
                  </a:cubicBezTo>
                  <a:lnTo>
                    <a:pt x="449634" y="105977"/>
                  </a:lnTo>
                  <a:cubicBezTo>
                    <a:pt x="449634" y="134084"/>
                    <a:pt x="438469" y="161039"/>
                    <a:pt x="418594" y="180914"/>
                  </a:cubicBezTo>
                  <a:cubicBezTo>
                    <a:pt x="398720" y="200788"/>
                    <a:pt x="371764" y="211953"/>
                    <a:pt x="343658" y="211953"/>
                  </a:cubicBezTo>
                  <a:lnTo>
                    <a:pt x="105977" y="211953"/>
                  </a:lnTo>
                  <a:cubicBezTo>
                    <a:pt x="47447" y="211953"/>
                    <a:pt x="0" y="164506"/>
                    <a:pt x="0" y="105977"/>
                  </a:cubicBezTo>
                  <a:lnTo>
                    <a:pt x="0" y="105977"/>
                  </a:lnTo>
                  <a:cubicBezTo>
                    <a:pt x="0" y="47447"/>
                    <a:pt x="47447" y="0"/>
                    <a:pt x="10597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FFF7ED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76200"/>
              <a:ext cx="449634" cy="1357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59"/>
                </a:lnSpc>
              </a:pPr>
              <a:endParaRPr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875781" y="7365934"/>
            <a:ext cx="1152514" cy="4812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920"/>
              </a:lnSpc>
              <a:spcBef>
                <a:spcPct val="0"/>
              </a:spcBef>
            </a:pPr>
            <a:r>
              <a:rPr lang="en-US" sz="2800">
                <a:solidFill>
                  <a:srgbClr val="FDF8F3"/>
                </a:solidFill>
                <a:latin typeface="Hero Bold"/>
                <a:ea typeface="Hero Bold"/>
                <a:cs typeface="Hero Bold"/>
                <a:sym typeface="Hero Bold"/>
              </a:rPr>
              <a:t>1925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1762841" y="7185136"/>
            <a:ext cx="6080258" cy="914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83"/>
              </a:lnSpc>
              <a:spcBef>
                <a:spcPct val="0"/>
              </a:spcBef>
            </a:pPr>
            <a:r>
              <a:rPr lang="en-US" sz="2631" b="1">
                <a:solidFill>
                  <a:srgbClr val="FDF8F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Southern Baptists adopt Cooperative Program funding plan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9598436" y="8499295"/>
            <a:ext cx="1707205" cy="804761"/>
            <a:chOff x="0" y="0"/>
            <a:chExt cx="449634" cy="21195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449634" cy="211953"/>
            </a:xfrm>
            <a:custGeom>
              <a:avLst/>
              <a:gdLst/>
              <a:ahLst/>
              <a:cxnLst/>
              <a:rect l="l" t="t" r="r" b="b"/>
              <a:pathLst>
                <a:path w="449634" h="211953">
                  <a:moveTo>
                    <a:pt x="105977" y="0"/>
                  </a:moveTo>
                  <a:lnTo>
                    <a:pt x="343658" y="0"/>
                  </a:lnTo>
                  <a:cubicBezTo>
                    <a:pt x="402187" y="0"/>
                    <a:pt x="449634" y="47447"/>
                    <a:pt x="449634" y="105977"/>
                  </a:cubicBezTo>
                  <a:lnTo>
                    <a:pt x="449634" y="105977"/>
                  </a:lnTo>
                  <a:cubicBezTo>
                    <a:pt x="449634" y="134084"/>
                    <a:pt x="438469" y="161039"/>
                    <a:pt x="418594" y="180914"/>
                  </a:cubicBezTo>
                  <a:cubicBezTo>
                    <a:pt x="398720" y="200788"/>
                    <a:pt x="371764" y="211953"/>
                    <a:pt x="343658" y="211953"/>
                  </a:cubicBezTo>
                  <a:lnTo>
                    <a:pt x="105977" y="211953"/>
                  </a:lnTo>
                  <a:cubicBezTo>
                    <a:pt x="47447" y="211953"/>
                    <a:pt x="0" y="164506"/>
                    <a:pt x="0" y="105977"/>
                  </a:cubicBezTo>
                  <a:lnTo>
                    <a:pt x="0" y="105977"/>
                  </a:lnTo>
                  <a:cubicBezTo>
                    <a:pt x="0" y="47447"/>
                    <a:pt x="47447" y="0"/>
                    <a:pt x="10597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FFF7ED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76200"/>
              <a:ext cx="449634" cy="1357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59"/>
                </a:lnSpc>
              </a:pPr>
              <a:endParaRPr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9875781" y="8632469"/>
            <a:ext cx="1152514" cy="4812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920"/>
              </a:lnSpc>
              <a:spcBef>
                <a:spcPct val="0"/>
              </a:spcBef>
            </a:pPr>
            <a:r>
              <a:rPr lang="en-US" sz="2800">
                <a:solidFill>
                  <a:srgbClr val="FDF8F3"/>
                </a:solidFill>
                <a:latin typeface="Hero Bold"/>
                <a:ea typeface="Hero Bold"/>
                <a:cs typeface="Hero Bold"/>
                <a:sym typeface="Hero Bold"/>
              </a:rPr>
              <a:t>2007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1762841" y="8451670"/>
            <a:ext cx="6525159" cy="914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83"/>
              </a:lnSpc>
              <a:spcBef>
                <a:spcPct val="0"/>
              </a:spcBef>
            </a:pPr>
            <a:r>
              <a:rPr lang="en-US" sz="2631" b="1">
                <a:solidFill>
                  <a:srgbClr val="FDF8F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Convention adopts official Cooperative Program definition</a:t>
            </a:r>
          </a:p>
        </p:txBody>
      </p:sp>
    </p:spTree>
  </p:cSld>
  <p:clrMapOvr>
    <a:masterClrMapping/>
  </p:clrMapOvr>
  <p:transition>
    <p:wipe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F3F30E-B6F0-F0C9-FAD1-9E6F5DAEF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CP100_Newsreel">
            <a:hlinkClick r:id="" action="ppaction://media"/>
            <a:extLst>
              <a:ext uri="{FF2B5EF4-FFF2-40B4-BE49-F238E27FC236}">
                <a16:creationId xmlns:a16="http://schemas.microsoft.com/office/drawing/2014/main" id="{671E3A33-B380-A947-CDBE-E3B26F339DB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200" y="38100"/>
            <a:ext cx="18189575" cy="1023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352233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768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6851" r="-4916" b="-1244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0" y="0"/>
            <a:ext cx="8412981" cy="10287000"/>
            <a:chOff x="0" y="0"/>
            <a:chExt cx="2215765" cy="27093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5765" cy="2709333"/>
            </a:xfrm>
            <a:custGeom>
              <a:avLst/>
              <a:gdLst/>
              <a:ahLst/>
              <a:cxnLst/>
              <a:rect l="l" t="t" r="r" b="b"/>
              <a:pathLst>
                <a:path w="2215765" h="2709333">
                  <a:moveTo>
                    <a:pt x="0" y="0"/>
                  </a:moveTo>
                  <a:lnTo>
                    <a:pt x="2215765" y="0"/>
                  </a:lnTo>
                  <a:lnTo>
                    <a:pt x="221576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7B5A4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76200"/>
              <a:ext cx="2215765" cy="2633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59"/>
                </a:lnSpc>
              </a:pPr>
              <a:endParaRPr/>
            </a:p>
          </p:txBody>
        </p:sp>
      </p:grpSp>
      <p:sp>
        <p:nvSpPr>
          <p:cNvPr id="7" name="Freeform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01000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028700" y="1786550"/>
            <a:ext cx="9668885" cy="75434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5"/>
              </a:lnSpc>
            </a:pPr>
            <a:r>
              <a:rPr lang="en-US" sz="450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“[We can cooperate] or, leave each institution and activity to go afield to </a:t>
            </a:r>
            <a:r>
              <a:rPr lang="en-US" sz="4504" b="1">
                <a:solidFill>
                  <a:srgbClr val="FF982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gain its own support</a:t>
            </a:r>
            <a:r>
              <a:rPr lang="en-US" sz="450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by appeal to individuals and to churches, which would in the end bring the greatest demoralization and disaster. This latter course, it should be known, is without question the </a:t>
            </a:r>
            <a:r>
              <a:rPr lang="en-US" sz="4504" b="1">
                <a:solidFill>
                  <a:srgbClr val="FF982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most expensive method</a:t>
            </a:r>
            <a:r>
              <a:rPr lang="en-US" sz="450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of financing our institutions and activities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52527" y="1095375"/>
            <a:ext cx="15720908" cy="483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42"/>
              </a:lnSpc>
              <a:spcBef>
                <a:spcPct val="0"/>
              </a:spcBef>
            </a:pPr>
            <a:r>
              <a:rPr lang="en-US" sz="3642" dirty="0">
                <a:solidFill>
                  <a:srgbClr val="FDF8F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EXCERPTS FROM 1925 SBC ANNUAL MEETING PRESENTATION</a:t>
            </a:r>
          </a:p>
        </p:txBody>
      </p:sp>
    </p:spTree>
  </p:cSld>
  <p:clrMapOvr>
    <a:masterClrMapping/>
  </p:clrMapOvr>
  <p:transition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6851" r="-4916" b="-1244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009757" y="0"/>
            <a:ext cx="8278243" cy="10287000"/>
            <a:chOff x="0" y="0"/>
            <a:chExt cx="2180278" cy="27093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80278" cy="2709333"/>
            </a:xfrm>
            <a:custGeom>
              <a:avLst/>
              <a:gdLst/>
              <a:ahLst/>
              <a:cxnLst/>
              <a:rect l="l" t="t" r="r" b="b"/>
              <a:pathLst>
                <a:path w="2180278" h="2709333">
                  <a:moveTo>
                    <a:pt x="0" y="0"/>
                  </a:moveTo>
                  <a:lnTo>
                    <a:pt x="2180278" y="0"/>
                  </a:lnTo>
                  <a:lnTo>
                    <a:pt x="218027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7B5A4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76200"/>
              <a:ext cx="2180278" cy="2633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59"/>
                </a:lnSpc>
              </a:pPr>
              <a:endParaRPr/>
            </a:p>
          </p:txBody>
        </p:sp>
      </p:grpSp>
      <p:sp>
        <p:nvSpPr>
          <p:cNvPr id="7" name="Freeform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-10800000">
            <a:off x="0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9676006" y="1253339"/>
            <a:ext cx="7583294" cy="82292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5"/>
              </a:lnSpc>
            </a:pPr>
            <a:r>
              <a:rPr lang="en-US" sz="450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“While we recognize the right of individuals and churches to designate their gifts, we urge most insistently that contributions be made to the </a:t>
            </a:r>
            <a:r>
              <a:rPr lang="en-US" sz="4504" b="1">
                <a:solidFill>
                  <a:srgbClr val="FF982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whole program</a:t>
            </a:r>
            <a:r>
              <a:rPr lang="en-US" sz="450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…Gifts made to special objects should be </a:t>
            </a:r>
            <a:r>
              <a:rPr lang="en-US" sz="4504" b="1">
                <a:solidFill>
                  <a:srgbClr val="FF982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over and above</a:t>
            </a:r>
            <a:r>
              <a:rPr lang="en-US" sz="4504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a liberal support of the Cooperative Program.”</a:t>
            </a:r>
          </a:p>
          <a:p>
            <a:pPr algn="l">
              <a:lnSpc>
                <a:spcPts val="5405"/>
              </a:lnSpc>
            </a:pPr>
            <a:endParaRPr lang="en-US" sz="4504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707377" y="0"/>
            <a:ext cx="14580623" cy="11779928"/>
          </a:xfrm>
          <a:custGeom>
            <a:avLst/>
            <a:gdLst/>
            <a:ahLst/>
            <a:cxnLst/>
            <a:rect l="l" t="t" r="r" b="b"/>
            <a:pathLst>
              <a:path w="14580623" h="11779928">
                <a:moveTo>
                  <a:pt x="0" y="0"/>
                </a:moveTo>
                <a:lnTo>
                  <a:pt x="14580623" y="0"/>
                </a:lnTo>
                <a:lnTo>
                  <a:pt x="14580623" y="11779928"/>
                </a:lnTo>
                <a:lnTo>
                  <a:pt x="0" y="117799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9" t="-25323" r="-2538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8290351" cy="10287000"/>
            <a:chOff x="0" y="0"/>
            <a:chExt cx="2183467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183467" cy="2709333"/>
            </a:xfrm>
            <a:custGeom>
              <a:avLst/>
              <a:gdLst/>
              <a:ahLst/>
              <a:cxnLst/>
              <a:rect l="l" t="t" r="r" b="b"/>
              <a:pathLst>
                <a:path w="2183467" h="2709333">
                  <a:moveTo>
                    <a:pt x="0" y="0"/>
                  </a:moveTo>
                  <a:lnTo>
                    <a:pt x="2183467" y="0"/>
                  </a:lnTo>
                  <a:lnTo>
                    <a:pt x="218346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7B5A4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76200"/>
              <a:ext cx="2183467" cy="2633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59"/>
                </a:lnSpc>
              </a:pPr>
              <a:endParaRPr/>
            </a:p>
          </p:txBody>
        </p:sp>
      </p:grpSp>
      <p:sp>
        <p:nvSpPr>
          <p:cNvPr id="6" name="Freeform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01000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028700" y="1369967"/>
            <a:ext cx="7894297" cy="82292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5"/>
              </a:lnSpc>
            </a:pPr>
            <a:r>
              <a:rPr lang="en-US" sz="4504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In concluding this report, your Committee would reaffirm its belief that </a:t>
            </a:r>
            <a:r>
              <a:rPr lang="en-US" sz="4504" b="1" dirty="0">
                <a:solidFill>
                  <a:srgbClr val="FF982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the only way</a:t>
            </a:r>
            <a:r>
              <a:rPr lang="en-US" sz="4504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of liquidating our debts and creating an adequate financial support of all of our institutions and activities under God </a:t>
            </a:r>
            <a:r>
              <a:rPr lang="en-US" sz="4504" b="1" dirty="0">
                <a:solidFill>
                  <a:srgbClr val="FF982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is to commit ourselves thoroughly </a:t>
            </a:r>
            <a:r>
              <a:rPr lang="en-US" sz="4504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to our</a:t>
            </a:r>
            <a:r>
              <a:rPr lang="en-US" sz="4504" b="1" dirty="0">
                <a:solidFill>
                  <a:srgbClr val="FF982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Cooperative Program.</a:t>
            </a:r>
            <a:r>
              <a:rPr lang="en-US" sz="4504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”</a:t>
            </a:r>
          </a:p>
          <a:p>
            <a:pPr algn="l">
              <a:lnSpc>
                <a:spcPts val="5405"/>
              </a:lnSpc>
            </a:pPr>
            <a:endParaRPr lang="en-US" sz="4504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398" r="-14570" b="-1066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269839" y="1603903"/>
            <a:ext cx="7152325" cy="7249962"/>
            <a:chOff x="0" y="0"/>
            <a:chExt cx="1883740" cy="190945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83740" cy="1909455"/>
            </a:xfrm>
            <a:custGeom>
              <a:avLst/>
              <a:gdLst/>
              <a:ahLst/>
              <a:cxnLst/>
              <a:rect l="l" t="t" r="r" b="b"/>
              <a:pathLst>
                <a:path w="1883740" h="1909455">
                  <a:moveTo>
                    <a:pt x="55204" y="0"/>
                  </a:moveTo>
                  <a:lnTo>
                    <a:pt x="1828536" y="0"/>
                  </a:lnTo>
                  <a:cubicBezTo>
                    <a:pt x="1859024" y="0"/>
                    <a:pt x="1883740" y="24716"/>
                    <a:pt x="1883740" y="55204"/>
                  </a:cubicBezTo>
                  <a:lnTo>
                    <a:pt x="1883740" y="1854251"/>
                  </a:lnTo>
                  <a:cubicBezTo>
                    <a:pt x="1883740" y="1884739"/>
                    <a:pt x="1859024" y="1909455"/>
                    <a:pt x="1828536" y="1909455"/>
                  </a:cubicBezTo>
                  <a:lnTo>
                    <a:pt x="55204" y="1909455"/>
                  </a:lnTo>
                  <a:cubicBezTo>
                    <a:pt x="24716" y="1909455"/>
                    <a:pt x="0" y="1884739"/>
                    <a:pt x="0" y="1854251"/>
                  </a:cubicBezTo>
                  <a:lnTo>
                    <a:pt x="0" y="55204"/>
                  </a:lnTo>
                  <a:cubicBezTo>
                    <a:pt x="0" y="24716"/>
                    <a:pt x="24716" y="0"/>
                    <a:pt x="55204" y="0"/>
                  </a:cubicBezTo>
                  <a:close/>
                </a:path>
              </a:pathLst>
            </a:custGeom>
            <a:solidFill>
              <a:srgbClr val="314964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76200"/>
              <a:ext cx="1883740" cy="18332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43087" y="2047893"/>
            <a:ext cx="5561611" cy="6314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90"/>
              </a:lnSpc>
            </a:pPr>
            <a:r>
              <a:rPr lang="en-US" sz="432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“The Cooperative Program is, without dispute, the greatest voluntary funding program in the history of Christendom.” </a:t>
            </a:r>
          </a:p>
          <a:p>
            <a:pPr algn="ctr">
              <a:lnSpc>
                <a:spcPts val="3390"/>
              </a:lnSpc>
            </a:pPr>
            <a:endParaRPr lang="en-US" sz="4325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3390"/>
              </a:lnSpc>
            </a:pPr>
            <a:r>
              <a:rPr lang="en-US" sz="282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Morris Chapman</a:t>
            </a:r>
          </a:p>
          <a:p>
            <a:pPr algn="ctr">
              <a:lnSpc>
                <a:spcPts val="3390"/>
              </a:lnSpc>
            </a:pPr>
            <a:r>
              <a:rPr lang="en-US" sz="282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SBC Executive Committee President/CEO 1992-2010</a:t>
            </a:r>
          </a:p>
        </p:txBody>
      </p:sp>
      <p:sp>
        <p:nvSpPr>
          <p:cNvPr id="7" name="Freeform 7"/>
          <p:cNvSpPr/>
          <p:nvPr/>
        </p:nvSpPr>
        <p:spPr>
          <a:xfrm>
            <a:off x="14654905" y="1028700"/>
            <a:ext cx="2509465" cy="575203"/>
          </a:xfrm>
          <a:custGeom>
            <a:avLst/>
            <a:gdLst/>
            <a:ahLst/>
            <a:cxnLst/>
            <a:rect l="l" t="t" r="r" b="b"/>
            <a:pathLst>
              <a:path w="2509465" h="575203">
                <a:moveTo>
                  <a:pt x="0" y="0"/>
                </a:moveTo>
                <a:lnTo>
                  <a:pt x="2509466" y="0"/>
                </a:lnTo>
                <a:lnTo>
                  <a:pt x="2509466" y="575203"/>
                </a:lnTo>
                <a:lnTo>
                  <a:pt x="0" y="5752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04" t="-2354" r="-1325" b="-2354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22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28700" y="4310475"/>
            <a:ext cx="17546876" cy="5322405"/>
            <a:chOff x="0" y="0"/>
            <a:chExt cx="4621400" cy="14017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621400" cy="1401786"/>
            </a:xfrm>
            <a:custGeom>
              <a:avLst/>
              <a:gdLst/>
              <a:ahLst/>
              <a:cxnLst/>
              <a:rect l="l" t="t" r="r" b="b"/>
              <a:pathLst>
                <a:path w="4621400" h="1401786">
                  <a:moveTo>
                    <a:pt x="22502" y="0"/>
                  </a:moveTo>
                  <a:lnTo>
                    <a:pt x="4598898" y="0"/>
                  </a:lnTo>
                  <a:cubicBezTo>
                    <a:pt x="4604866" y="0"/>
                    <a:pt x="4610589" y="2371"/>
                    <a:pt x="4614809" y="6591"/>
                  </a:cubicBezTo>
                  <a:cubicBezTo>
                    <a:pt x="4619029" y="10811"/>
                    <a:pt x="4621400" y="16534"/>
                    <a:pt x="4621400" y="22502"/>
                  </a:cubicBezTo>
                  <a:lnTo>
                    <a:pt x="4621400" y="1379284"/>
                  </a:lnTo>
                  <a:cubicBezTo>
                    <a:pt x="4621400" y="1385252"/>
                    <a:pt x="4619029" y="1390975"/>
                    <a:pt x="4614809" y="1395195"/>
                  </a:cubicBezTo>
                  <a:cubicBezTo>
                    <a:pt x="4610589" y="1399415"/>
                    <a:pt x="4604866" y="1401786"/>
                    <a:pt x="4598898" y="1401786"/>
                  </a:cubicBezTo>
                  <a:lnTo>
                    <a:pt x="22502" y="1401786"/>
                  </a:lnTo>
                  <a:cubicBezTo>
                    <a:pt x="16534" y="1401786"/>
                    <a:pt x="10811" y="1399415"/>
                    <a:pt x="6591" y="1395195"/>
                  </a:cubicBezTo>
                  <a:cubicBezTo>
                    <a:pt x="2371" y="1390975"/>
                    <a:pt x="0" y="1385252"/>
                    <a:pt x="0" y="1379284"/>
                  </a:cubicBezTo>
                  <a:lnTo>
                    <a:pt x="0" y="22502"/>
                  </a:lnTo>
                  <a:cubicBezTo>
                    <a:pt x="0" y="16534"/>
                    <a:pt x="2371" y="10811"/>
                    <a:pt x="6591" y="6591"/>
                  </a:cubicBezTo>
                  <a:cubicBezTo>
                    <a:pt x="10811" y="2371"/>
                    <a:pt x="16534" y="0"/>
                    <a:pt x="22502" y="0"/>
                  </a:cubicBezTo>
                  <a:close/>
                </a:path>
              </a:pathLst>
            </a:custGeom>
            <a:solidFill>
              <a:srgbClr val="8F806E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76200"/>
              <a:ext cx="4621400" cy="13255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1496320" y="-294648"/>
            <a:ext cx="12074369" cy="4127239"/>
          </a:xfrm>
          <a:custGeom>
            <a:avLst/>
            <a:gdLst/>
            <a:ahLst/>
            <a:cxnLst/>
            <a:rect l="l" t="t" r="r" b="b"/>
            <a:pathLst>
              <a:path w="12074369" h="4127239">
                <a:moveTo>
                  <a:pt x="0" y="0"/>
                </a:moveTo>
                <a:lnTo>
                  <a:pt x="12074369" y="0"/>
                </a:lnTo>
                <a:lnTo>
                  <a:pt x="12074369" y="4127239"/>
                </a:lnTo>
                <a:lnTo>
                  <a:pt x="0" y="41272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513831" y="4628626"/>
            <a:ext cx="16019673" cy="46861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0"/>
              </a:lnSpc>
            </a:pPr>
            <a:r>
              <a:rPr lang="en-US" sz="422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“The Cooperative Program </a:t>
            </a:r>
          </a:p>
          <a:p>
            <a:pPr algn="ctr">
              <a:lnSpc>
                <a:spcPts val="5070"/>
              </a:lnSpc>
            </a:pPr>
            <a:r>
              <a:rPr lang="en-US" sz="422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is Southern Baptists' unified plan of giving through which cooperating Southern Baptist churches give a percentage of their undesignated receipts in support of their respective state convention and the Southern Baptist Convention missions and ministries.”</a:t>
            </a:r>
          </a:p>
          <a:p>
            <a:pPr algn="ctr">
              <a:lnSpc>
                <a:spcPts val="3390"/>
              </a:lnSpc>
            </a:pPr>
            <a:endParaRPr lang="en-US" sz="4225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3390"/>
              </a:lnSpc>
            </a:pPr>
            <a:r>
              <a:rPr lang="en-US" sz="282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CP definition adopted by SBC, 2007</a:t>
            </a:r>
          </a:p>
        </p:txBody>
      </p:sp>
      <p:sp>
        <p:nvSpPr>
          <p:cNvPr id="8" name="Freeform 8"/>
          <p:cNvSpPr/>
          <p:nvPr/>
        </p:nvSpPr>
        <p:spPr>
          <a:xfrm>
            <a:off x="14654905" y="1028700"/>
            <a:ext cx="2509465" cy="575203"/>
          </a:xfrm>
          <a:custGeom>
            <a:avLst/>
            <a:gdLst/>
            <a:ahLst/>
            <a:cxnLst/>
            <a:rect l="l" t="t" r="r" b="b"/>
            <a:pathLst>
              <a:path w="2509465" h="575203">
                <a:moveTo>
                  <a:pt x="0" y="0"/>
                </a:moveTo>
                <a:lnTo>
                  <a:pt x="2509466" y="0"/>
                </a:lnTo>
                <a:lnTo>
                  <a:pt x="2509466" y="575203"/>
                </a:lnTo>
                <a:lnTo>
                  <a:pt x="0" y="5752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04" t="-2354" r="-1325" b="-2354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49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78524" y="3429921"/>
            <a:ext cx="0" cy="6843109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3429921"/>
            <a:ext cx="18246628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074867" y="3429921"/>
            <a:ext cx="0" cy="7228694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906571" y="3425158"/>
            <a:ext cx="0" cy="6843109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028700" y="1123950"/>
            <a:ext cx="11562591" cy="2165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29"/>
              </a:lnSpc>
            </a:pPr>
            <a:r>
              <a:rPr lang="en-US" sz="5519" spc="-237">
                <a:solidFill>
                  <a:srgbClr val="FDF8F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HOW THE </a:t>
            </a:r>
          </a:p>
          <a:p>
            <a:pPr marL="0" lvl="0" indent="0" algn="l">
              <a:lnSpc>
                <a:spcPts val="5629"/>
              </a:lnSpc>
            </a:pPr>
            <a:r>
              <a:rPr lang="en-US" sz="5519" spc="-237">
                <a:solidFill>
                  <a:srgbClr val="FDF8F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COOPERATIVE PROGRAM WORKS</a:t>
            </a:r>
          </a:p>
        </p:txBody>
      </p:sp>
      <p:sp>
        <p:nvSpPr>
          <p:cNvPr id="7" name="Freeform 7"/>
          <p:cNvSpPr/>
          <p:nvPr/>
        </p:nvSpPr>
        <p:spPr>
          <a:xfrm>
            <a:off x="6148133" y="4140158"/>
            <a:ext cx="1457124" cy="1457124"/>
          </a:xfrm>
          <a:custGeom>
            <a:avLst/>
            <a:gdLst/>
            <a:ahLst/>
            <a:cxnLst/>
            <a:rect l="l" t="t" r="r" b="b"/>
            <a:pathLst>
              <a:path w="1457124" h="1457124">
                <a:moveTo>
                  <a:pt x="0" y="0"/>
                </a:moveTo>
                <a:lnTo>
                  <a:pt x="1457124" y="0"/>
                </a:lnTo>
                <a:lnTo>
                  <a:pt x="1457124" y="1457125"/>
                </a:lnTo>
                <a:lnTo>
                  <a:pt x="0" y="14571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681851" y="4140158"/>
            <a:ext cx="1467671" cy="1467671"/>
          </a:xfrm>
          <a:custGeom>
            <a:avLst/>
            <a:gdLst/>
            <a:ahLst/>
            <a:cxnLst/>
            <a:rect l="l" t="t" r="r" b="b"/>
            <a:pathLst>
              <a:path w="1467671" h="1467671">
                <a:moveTo>
                  <a:pt x="0" y="0"/>
                </a:moveTo>
                <a:lnTo>
                  <a:pt x="1467671" y="0"/>
                </a:lnTo>
                <a:lnTo>
                  <a:pt x="1467671" y="1467671"/>
                </a:lnTo>
                <a:lnTo>
                  <a:pt x="0" y="14676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0755349" y="4082383"/>
            <a:ext cx="1469509" cy="1469509"/>
          </a:xfrm>
          <a:custGeom>
            <a:avLst/>
            <a:gdLst/>
            <a:ahLst/>
            <a:cxnLst/>
            <a:rect l="l" t="t" r="r" b="b"/>
            <a:pathLst>
              <a:path w="1469509" h="1469509">
                <a:moveTo>
                  <a:pt x="0" y="0"/>
                </a:moveTo>
                <a:lnTo>
                  <a:pt x="1469509" y="0"/>
                </a:lnTo>
                <a:lnTo>
                  <a:pt x="1469509" y="1469510"/>
                </a:lnTo>
                <a:lnTo>
                  <a:pt x="0" y="14695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0755349" y="4492928"/>
            <a:ext cx="1469509" cy="648421"/>
          </a:xfrm>
          <a:custGeom>
            <a:avLst/>
            <a:gdLst/>
            <a:ahLst/>
            <a:cxnLst/>
            <a:rect l="l" t="t" r="r" b="b"/>
            <a:pathLst>
              <a:path w="1469509" h="648421">
                <a:moveTo>
                  <a:pt x="0" y="0"/>
                </a:moveTo>
                <a:lnTo>
                  <a:pt x="1469509" y="0"/>
                </a:lnTo>
                <a:lnTo>
                  <a:pt x="1469509" y="648421"/>
                </a:lnTo>
                <a:lnTo>
                  <a:pt x="0" y="6484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5439574" y="4140158"/>
            <a:ext cx="1457124" cy="1457124"/>
          </a:xfrm>
          <a:custGeom>
            <a:avLst/>
            <a:gdLst/>
            <a:ahLst/>
            <a:cxnLst/>
            <a:rect l="l" t="t" r="r" b="b"/>
            <a:pathLst>
              <a:path w="1457124" h="1457124">
                <a:moveTo>
                  <a:pt x="0" y="0"/>
                </a:moveTo>
                <a:lnTo>
                  <a:pt x="1457124" y="0"/>
                </a:lnTo>
                <a:lnTo>
                  <a:pt x="1457124" y="1457125"/>
                </a:lnTo>
                <a:lnTo>
                  <a:pt x="0" y="14571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9803529" y="6284104"/>
            <a:ext cx="3373149" cy="3131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0"/>
              </a:lnSpc>
            </a:pPr>
            <a:r>
              <a:rPr lang="en-US" sz="3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KBC invests</a:t>
            </a:r>
          </a:p>
          <a:p>
            <a:pPr algn="ctr">
              <a:lnSpc>
                <a:spcPts val="4160"/>
              </a:lnSpc>
            </a:pPr>
            <a:r>
              <a:rPr lang="en-US" sz="3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50% in state missions and ministries and sends 50%</a:t>
            </a:r>
          </a:p>
          <a:p>
            <a:pPr algn="ctr">
              <a:lnSpc>
                <a:spcPts val="4160"/>
              </a:lnSpc>
            </a:pPr>
            <a:r>
              <a:rPr lang="en-US" sz="3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to SBC.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416158" y="6273558"/>
            <a:ext cx="3373149" cy="3131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0"/>
              </a:lnSpc>
            </a:pPr>
            <a:r>
              <a:rPr lang="en-US" sz="3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SBC supports missions and ministries in North America and around the world.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190121" y="6284104"/>
            <a:ext cx="3373149" cy="2607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0"/>
              </a:lnSpc>
            </a:pPr>
            <a:r>
              <a:rPr lang="en-US" sz="3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Your church gives a percentage of its budget to KBC.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9112" y="6284104"/>
            <a:ext cx="3373149" cy="2083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0"/>
              </a:lnSpc>
            </a:pPr>
            <a:r>
              <a:rPr lang="en-US" sz="3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You give your tithes and offerings to your church.</a:t>
            </a:r>
          </a:p>
        </p:txBody>
      </p:sp>
      <p:sp>
        <p:nvSpPr>
          <p:cNvPr id="16" name="Freeform 16"/>
          <p:cNvSpPr/>
          <p:nvPr/>
        </p:nvSpPr>
        <p:spPr>
          <a:xfrm>
            <a:off x="14654905" y="1028700"/>
            <a:ext cx="2509465" cy="575203"/>
          </a:xfrm>
          <a:custGeom>
            <a:avLst/>
            <a:gdLst/>
            <a:ahLst/>
            <a:cxnLst/>
            <a:rect l="l" t="t" r="r" b="b"/>
            <a:pathLst>
              <a:path w="2509465" h="575203">
                <a:moveTo>
                  <a:pt x="0" y="0"/>
                </a:moveTo>
                <a:lnTo>
                  <a:pt x="2509466" y="0"/>
                </a:lnTo>
                <a:lnTo>
                  <a:pt x="2509466" y="575203"/>
                </a:lnTo>
                <a:lnTo>
                  <a:pt x="0" y="57520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804" t="-2354" r="-1325" b="-2354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EFC00A-B5E3-0D9A-6A91-B816EF905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C3DC1B4-924D-648A-2A84-C2A7E10071EC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398" r="-14570" b="-1066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580B4A23-DD11-1A16-7BEE-B153F1EA4E78}"/>
              </a:ext>
            </a:extLst>
          </p:cNvPr>
          <p:cNvGrpSpPr/>
          <p:nvPr/>
        </p:nvGrpSpPr>
        <p:grpSpPr>
          <a:xfrm>
            <a:off x="-269839" y="1603903"/>
            <a:ext cx="7152325" cy="7249962"/>
            <a:chOff x="0" y="0"/>
            <a:chExt cx="1883740" cy="190945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86EAC73-D316-E794-97B1-EC36470D171B}"/>
                </a:ext>
              </a:extLst>
            </p:cNvPr>
            <p:cNvSpPr/>
            <p:nvPr/>
          </p:nvSpPr>
          <p:spPr>
            <a:xfrm>
              <a:off x="0" y="0"/>
              <a:ext cx="1883740" cy="1909455"/>
            </a:xfrm>
            <a:custGeom>
              <a:avLst/>
              <a:gdLst/>
              <a:ahLst/>
              <a:cxnLst/>
              <a:rect l="l" t="t" r="r" b="b"/>
              <a:pathLst>
                <a:path w="1883740" h="1909455">
                  <a:moveTo>
                    <a:pt x="55204" y="0"/>
                  </a:moveTo>
                  <a:lnTo>
                    <a:pt x="1828536" y="0"/>
                  </a:lnTo>
                  <a:cubicBezTo>
                    <a:pt x="1859024" y="0"/>
                    <a:pt x="1883740" y="24716"/>
                    <a:pt x="1883740" y="55204"/>
                  </a:cubicBezTo>
                  <a:lnTo>
                    <a:pt x="1883740" y="1854251"/>
                  </a:lnTo>
                  <a:cubicBezTo>
                    <a:pt x="1883740" y="1884739"/>
                    <a:pt x="1859024" y="1909455"/>
                    <a:pt x="1828536" y="1909455"/>
                  </a:cubicBezTo>
                  <a:lnTo>
                    <a:pt x="55204" y="1909455"/>
                  </a:lnTo>
                  <a:cubicBezTo>
                    <a:pt x="24716" y="1909455"/>
                    <a:pt x="0" y="1884739"/>
                    <a:pt x="0" y="1854251"/>
                  </a:cubicBezTo>
                  <a:lnTo>
                    <a:pt x="0" y="55204"/>
                  </a:lnTo>
                  <a:cubicBezTo>
                    <a:pt x="0" y="24716"/>
                    <a:pt x="24716" y="0"/>
                    <a:pt x="55204" y="0"/>
                  </a:cubicBezTo>
                  <a:close/>
                </a:path>
              </a:pathLst>
            </a:custGeom>
            <a:solidFill>
              <a:srgbClr val="314964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25B4D37E-1284-63FE-91EE-C9B9E2982959}"/>
                </a:ext>
              </a:extLst>
            </p:cNvPr>
            <p:cNvSpPr txBox="1"/>
            <p:nvPr/>
          </p:nvSpPr>
          <p:spPr>
            <a:xfrm>
              <a:off x="0" y="76200"/>
              <a:ext cx="1883740" cy="18332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59"/>
                </a:lnSpc>
              </a:pPr>
              <a:endParaRPr/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D99A68F8-A7ED-1617-0B43-92D4EF8E8564}"/>
              </a:ext>
            </a:extLst>
          </p:cNvPr>
          <p:cNvSpPr txBox="1"/>
          <p:nvPr/>
        </p:nvSpPr>
        <p:spPr>
          <a:xfrm>
            <a:off x="1043087" y="2047893"/>
            <a:ext cx="5561611" cy="1970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90"/>
              </a:lnSpc>
            </a:pPr>
            <a:r>
              <a:rPr lang="en-US" sz="4325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Total Cooperative Program Giving Since 1925:</a:t>
            </a:r>
            <a:endParaRPr lang="en-US" sz="2825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C3CBBF90-2FEA-B2EE-9BA1-9968B4DDE9BD}"/>
              </a:ext>
            </a:extLst>
          </p:cNvPr>
          <p:cNvSpPr/>
          <p:nvPr/>
        </p:nvSpPr>
        <p:spPr>
          <a:xfrm>
            <a:off x="14654905" y="1028700"/>
            <a:ext cx="2509465" cy="575203"/>
          </a:xfrm>
          <a:custGeom>
            <a:avLst/>
            <a:gdLst/>
            <a:ahLst/>
            <a:cxnLst/>
            <a:rect l="l" t="t" r="r" b="b"/>
            <a:pathLst>
              <a:path w="2509465" h="575203">
                <a:moveTo>
                  <a:pt x="0" y="0"/>
                </a:moveTo>
                <a:lnTo>
                  <a:pt x="2509466" y="0"/>
                </a:lnTo>
                <a:lnTo>
                  <a:pt x="2509466" y="575203"/>
                </a:lnTo>
                <a:lnTo>
                  <a:pt x="0" y="5752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04" t="-2354" r="-1325" b="-2354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4558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BEAA5B-4EF3-3393-EF95-E305CBE4F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5A6E93F-4521-5E20-7E7F-39F253204F01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398" r="-14570" b="-1066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CEFE3C8-7FB4-835B-BA67-9E801F618341}"/>
              </a:ext>
            </a:extLst>
          </p:cNvPr>
          <p:cNvGrpSpPr/>
          <p:nvPr/>
        </p:nvGrpSpPr>
        <p:grpSpPr>
          <a:xfrm>
            <a:off x="-269839" y="1603903"/>
            <a:ext cx="7152325" cy="7249962"/>
            <a:chOff x="0" y="0"/>
            <a:chExt cx="1883740" cy="190945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280A040-487E-A3AD-475D-2168B3590453}"/>
                </a:ext>
              </a:extLst>
            </p:cNvPr>
            <p:cNvSpPr/>
            <p:nvPr/>
          </p:nvSpPr>
          <p:spPr>
            <a:xfrm>
              <a:off x="0" y="0"/>
              <a:ext cx="1883740" cy="1909455"/>
            </a:xfrm>
            <a:custGeom>
              <a:avLst/>
              <a:gdLst/>
              <a:ahLst/>
              <a:cxnLst/>
              <a:rect l="l" t="t" r="r" b="b"/>
              <a:pathLst>
                <a:path w="1883740" h="1909455">
                  <a:moveTo>
                    <a:pt x="55204" y="0"/>
                  </a:moveTo>
                  <a:lnTo>
                    <a:pt x="1828536" y="0"/>
                  </a:lnTo>
                  <a:cubicBezTo>
                    <a:pt x="1859024" y="0"/>
                    <a:pt x="1883740" y="24716"/>
                    <a:pt x="1883740" y="55204"/>
                  </a:cubicBezTo>
                  <a:lnTo>
                    <a:pt x="1883740" y="1854251"/>
                  </a:lnTo>
                  <a:cubicBezTo>
                    <a:pt x="1883740" y="1884739"/>
                    <a:pt x="1859024" y="1909455"/>
                    <a:pt x="1828536" y="1909455"/>
                  </a:cubicBezTo>
                  <a:lnTo>
                    <a:pt x="55204" y="1909455"/>
                  </a:lnTo>
                  <a:cubicBezTo>
                    <a:pt x="24716" y="1909455"/>
                    <a:pt x="0" y="1884739"/>
                    <a:pt x="0" y="1854251"/>
                  </a:cubicBezTo>
                  <a:lnTo>
                    <a:pt x="0" y="55204"/>
                  </a:lnTo>
                  <a:cubicBezTo>
                    <a:pt x="0" y="24716"/>
                    <a:pt x="24716" y="0"/>
                    <a:pt x="55204" y="0"/>
                  </a:cubicBezTo>
                  <a:close/>
                </a:path>
              </a:pathLst>
            </a:custGeom>
            <a:solidFill>
              <a:srgbClr val="314964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29F1A7D-99B1-3F98-76D4-3C56677C741A}"/>
                </a:ext>
              </a:extLst>
            </p:cNvPr>
            <p:cNvSpPr txBox="1"/>
            <p:nvPr/>
          </p:nvSpPr>
          <p:spPr>
            <a:xfrm>
              <a:off x="0" y="76200"/>
              <a:ext cx="1883740" cy="18332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59"/>
                </a:lnSpc>
              </a:pPr>
              <a:endParaRPr/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6F0349C2-9A34-4C67-337D-BDD5D843E16D}"/>
              </a:ext>
            </a:extLst>
          </p:cNvPr>
          <p:cNvSpPr txBox="1"/>
          <p:nvPr/>
        </p:nvSpPr>
        <p:spPr>
          <a:xfrm>
            <a:off x="1043087" y="2047893"/>
            <a:ext cx="5561611" cy="1970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90"/>
              </a:lnSpc>
            </a:pPr>
            <a:r>
              <a:rPr lang="en-US" sz="4325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Total Cooperative Program Giving Since 1925:</a:t>
            </a:r>
            <a:endParaRPr lang="en-US" sz="2825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1B9772AC-B96B-8BF3-F1EA-02B7771A662E}"/>
              </a:ext>
            </a:extLst>
          </p:cNvPr>
          <p:cNvSpPr/>
          <p:nvPr/>
        </p:nvSpPr>
        <p:spPr>
          <a:xfrm>
            <a:off x="14654905" y="1028700"/>
            <a:ext cx="2509465" cy="575203"/>
          </a:xfrm>
          <a:custGeom>
            <a:avLst/>
            <a:gdLst/>
            <a:ahLst/>
            <a:cxnLst/>
            <a:rect l="l" t="t" r="r" b="b"/>
            <a:pathLst>
              <a:path w="2509465" h="575203">
                <a:moveTo>
                  <a:pt x="0" y="0"/>
                </a:moveTo>
                <a:lnTo>
                  <a:pt x="2509466" y="0"/>
                </a:lnTo>
                <a:lnTo>
                  <a:pt x="2509466" y="575203"/>
                </a:lnTo>
                <a:lnTo>
                  <a:pt x="0" y="5752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04" t="-2354" r="-1325" b="-235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507FEEED-8667-3952-B001-565B1CF386F9}"/>
              </a:ext>
            </a:extLst>
          </p:cNvPr>
          <p:cNvSpPr txBox="1"/>
          <p:nvPr/>
        </p:nvSpPr>
        <p:spPr>
          <a:xfrm>
            <a:off x="1043087" y="4416740"/>
            <a:ext cx="5561611" cy="637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90"/>
              </a:lnSpc>
            </a:pPr>
            <a:r>
              <a:rPr lang="en-US" sz="4325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Over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03A3F0BD-16C1-408F-7631-C2643AA7C5E3}"/>
              </a:ext>
            </a:extLst>
          </p:cNvPr>
          <p:cNvSpPr txBox="1"/>
          <p:nvPr/>
        </p:nvSpPr>
        <p:spPr>
          <a:xfrm>
            <a:off x="1043085" y="6629823"/>
            <a:ext cx="5561611" cy="113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90"/>
              </a:lnSpc>
            </a:pPr>
            <a:r>
              <a:rPr lang="en-US" sz="200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$20</a:t>
            </a: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65FD08EE-6B6B-C427-EBD6-9C921B551277}"/>
              </a:ext>
            </a:extLst>
          </p:cNvPr>
          <p:cNvSpPr txBox="1"/>
          <p:nvPr/>
        </p:nvSpPr>
        <p:spPr>
          <a:xfrm>
            <a:off x="1043086" y="7706738"/>
            <a:ext cx="5561611" cy="637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90"/>
              </a:lnSpc>
            </a:pPr>
            <a:r>
              <a:rPr lang="en-US" sz="4325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Billion</a:t>
            </a:r>
            <a:endParaRPr lang="en-US" sz="2825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7266545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/>
          <p:nvPr/>
        </p:nvSpPr>
        <p:spPr>
          <a:xfrm>
            <a:off x="1028700" y="3472135"/>
            <a:ext cx="7033024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625852" y="3516888"/>
            <a:ext cx="9559544" cy="47890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2585" lvl="1" indent="-376293" algn="l">
              <a:lnSpc>
                <a:spcPts val="6448"/>
              </a:lnSpc>
              <a:buFont typeface="Arial"/>
              <a:buChar char="•"/>
            </a:pPr>
            <a:r>
              <a:rPr lang="en-US" sz="3485" b="1">
                <a:solidFill>
                  <a:srgbClr val="FEFEFE"/>
                </a:solidFill>
                <a:latin typeface="Montserrat Semi-Bold Bold"/>
                <a:ea typeface="Montserrat Semi-Bold Bold"/>
                <a:cs typeface="Montserrat Semi-Bold Bold"/>
                <a:sym typeface="Montserrat Semi-Bold Bold"/>
              </a:rPr>
              <a:t>Clear Creek Baptist Bible College</a:t>
            </a:r>
          </a:p>
          <a:p>
            <a:pPr marL="752585" lvl="1" indent="-376293" algn="l">
              <a:lnSpc>
                <a:spcPts val="6448"/>
              </a:lnSpc>
              <a:buFont typeface="Arial"/>
              <a:buChar char="•"/>
            </a:pPr>
            <a:r>
              <a:rPr lang="en-US" sz="3485" b="1">
                <a:solidFill>
                  <a:srgbClr val="FEFEFE"/>
                </a:solidFill>
                <a:latin typeface="Montserrat Semi-Bold Bold"/>
                <a:ea typeface="Montserrat Semi-Bold Bold"/>
                <a:cs typeface="Montserrat Semi-Bold Bold"/>
                <a:sym typeface="Montserrat Semi-Bold Bold"/>
              </a:rPr>
              <a:t>Oneida Baptist Institute</a:t>
            </a:r>
          </a:p>
          <a:p>
            <a:pPr marL="752585" lvl="1" indent="-376293" algn="l">
              <a:lnSpc>
                <a:spcPts val="6448"/>
              </a:lnSpc>
              <a:buFont typeface="Arial"/>
              <a:buChar char="•"/>
            </a:pPr>
            <a:r>
              <a:rPr lang="en-US" sz="3485" b="1">
                <a:solidFill>
                  <a:srgbClr val="FEFEFE"/>
                </a:solidFill>
                <a:latin typeface="Montserrat Semi-Bold Bold"/>
                <a:ea typeface="Montserrat Semi-Bold Bold"/>
                <a:cs typeface="Montserrat Semi-Bold Bold"/>
                <a:sym typeface="Montserrat Semi-Bold Bold"/>
              </a:rPr>
              <a:t>Sunrise Children’s Services</a:t>
            </a:r>
          </a:p>
          <a:p>
            <a:pPr marL="752585" lvl="1" indent="-376293" algn="l">
              <a:lnSpc>
                <a:spcPts val="6448"/>
              </a:lnSpc>
              <a:buFont typeface="Arial"/>
              <a:buChar char="•"/>
            </a:pPr>
            <a:r>
              <a:rPr lang="en-US" sz="3485" b="1">
                <a:solidFill>
                  <a:srgbClr val="FEFEFE"/>
                </a:solidFill>
                <a:latin typeface="Montserrat Semi-Bold Bold"/>
                <a:ea typeface="Montserrat Semi-Bold Bold"/>
                <a:cs typeface="Montserrat Semi-Bold Bold"/>
                <a:sym typeface="Montserrat Semi-Bold Bold"/>
              </a:rPr>
              <a:t>Crossings Camps</a:t>
            </a:r>
          </a:p>
          <a:p>
            <a:pPr marL="752585" lvl="1" indent="-376293" algn="l">
              <a:lnSpc>
                <a:spcPts val="6448"/>
              </a:lnSpc>
              <a:buFont typeface="Arial"/>
              <a:buChar char="•"/>
            </a:pPr>
            <a:r>
              <a:rPr lang="en-US" sz="3485" b="1">
                <a:solidFill>
                  <a:srgbClr val="FEFEFE"/>
                </a:solidFill>
                <a:latin typeface="Montserrat Semi-Bold Bold"/>
                <a:ea typeface="Montserrat Semi-Bold Bold"/>
                <a:cs typeface="Montserrat Semi-Bold Bold"/>
                <a:sym typeface="Montserrat Semi-Bold Bold"/>
              </a:rPr>
              <a:t>Kentucky Woman’s Missionary Union </a:t>
            </a:r>
          </a:p>
          <a:p>
            <a:pPr marL="752585" lvl="1" indent="-376293" algn="l">
              <a:lnSpc>
                <a:spcPts val="6448"/>
              </a:lnSpc>
              <a:buFont typeface="Arial"/>
              <a:buChar char="•"/>
            </a:pPr>
            <a:r>
              <a:rPr lang="en-US" sz="3485" b="1">
                <a:solidFill>
                  <a:srgbClr val="FEFEFE"/>
                </a:solidFill>
                <a:latin typeface="Montserrat Semi-Bold Bold"/>
                <a:ea typeface="Montserrat Semi-Bold Bold"/>
                <a:cs typeface="Montserrat Semi-Bold Bold"/>
                <a:sym typeface="Montserrat Semi-Bold Bold"/>
              </a:rPr>
              <a:t>Kentucky Baptist Foundation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7A645F-5EB6-39A8-4926-4C20B0FD4E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72" b="5233"/>
          <a:stretch>
            <a:fillRect/>
          </a:stretch>
        </p:blipFill>
        <p:spPr>
          <a:xfrm>
            <a:off x="625852" y="-12700"/>
            <a:ext cx="16871890" cy="10299700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FAE4720B-DBF6-D7E3-9092-7B57AF774966}"/>
              </a:ext>
            </a:extLst>
          </p:cNvPr>
          <p:cNvSpPr txBox="1"/>
          <p:nvPr/>
        </p:nvSpPr>
        <p:spPr>
          <a:xfrm>
            <a:off x="625852" y="8106451"/>
            <a:ext cx="14614148" cy="1939249"/>
          </a:xfrm>
          <a:prstGeom prst="rect">
            <a:avLst/>
          </a:prstGeom>
          <a:solidFill>
            <a:srgbClr val="2855A6"/>
          </a:solidFill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385"/>
              </a:lnSpc>
            </a:pPr>
            <a:r>
              <a:rPr lang="en-US" sz="7240" spc="-311" dirty="0">
                <a:solidFill>
                  <a:srgbClr val="FDF8F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$22 Million last year’s CP Giving</a:t>
            </a:r>
          </a:p>
          <a:p>
            <a:pPr marL="0" lvl="0" indent="0" algn="l">
              <a:lnSpc>
                <a:spcPts val="7385"/>
              </a:lnSpc>
            </a:pPr>
            <a:r>
              <a:rPr lang="en-US" sz="7240" spc="-311" dirty="0">
                <a:solidFill>
                  <a:srgbClr val="FDF8F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$1 Billion lifetime CP Giving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-3569" t="-615" b="-218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028700" y="1028700"/>
            <a:ext cx="4990303" cy="1805188"/>
          </a:xfrm>
          <a:custGeom>
            <a:avLst/>
            <a:gdLst/>
            <a:ahLst/>
            <a:cxnLst/>
            <a:rect l="l" t="t" r="r" b="b"/>
            <a:pathLst>
              <a:path w="4990303" h="1805188">
                <a:moveTo>
                  <a:pt x="0" y="0"/>
                </a:moveTo>
                <a:lnTo>
                  <a:pt x="4990303" y="0"/>
                </a:lnTo>
                <a:lnTo>
                  <a:pt x="4990303" y="1805188"/>
                </a:lnTo>
                <a:lnTo>
                  <a:pt x="0" y="18051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028700" y="4134953"/>
            <a:ext cx="11273300" cy="4058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15"/>
              </a:lnSpc>
            </a:pPr>
            <a:r>
              <a:rPr lang="en-US" sz="6679">
                <a:solidFill>
                  <a:srgbClr val="FFFFFF"/>
                </a:solidFill>
                <a:latin typeface="Aileron Heavy"/>
                <a:ea typeface="Aileron Heavy"/>
                <a:cs typeface="Aileron Heavy"/>
                <a:sym typeface="Aileron Heavy"/>
              </a:rPr>
              <a:t>Created by churches, for churches, to help churches, reach Kentucky and the world for Christ.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111" b="-911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296106" y="2384269"/>
            <a:ext cx="9990622" cy="7249962"/>
            <a:chOff x="0" y="0"/>
            <a:chExt cx="2631275" cy="190945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631275" cy="1909455"/>
            </a:xfrm>
            <a:custGeom>
              <a:avLst/>
              <a:gdLst/>
              <a:ahLst/>
              <a:cxnLst/>
              <a:rect l="l" t="t" r="r" b="b"/>
              <a:pathLst>
                <a:path w="2631275" h="1909455">
                  <a:moveTo>
                    <a:pt x="39521" y="0"/>
                  </a:moveTo>
                  <a:lnTo>
                    <a:pt x="2591754" y="0"/>
                  </a:lnTo>
                  <a:cubicBezTo>
                    <a:pt x="2613581" y="0"/>
                    <a:pt x="2631275" y="17694"/>
                    <a:pt x="2631275" y="39521"/>
                  </a:cubicBezTo>
                  <a:lnTo>
                    <a:pt x="2631275" y="1869934"/>
                  </a:lnTo>
                  <a:cubicBezTo>
                    <a:pt x="2631275" y="1891761"/>
                    <a:pt x="2613581" y="1909455"/>
                    <a:pt x="2591754" y="1909455"/>
                  </a:cubicBezTo>
                  <a:lnTo>
                    <a:pt x="39521" y="1909455"/>
                  </a:lnTo>
                  <a:cubicBezTo>
                    <a:pt x="17694" y="1909455"/>
                    <a:pt x="0" y="1891761"/>
                    <a:pt x="0" y="1869934"/>
                  </a:cubicBezTo>
                  <a:lnTo>
                    <a:pt x="0" y="39521"/>
                  </a:lnTo>
                  <a:cubicBezTo>
                    <a:pt x="0" y="17694"/>
                    <a:pt x="17694" y="0"/>
                    <a:pt x="39521" y="0"/>
                  </a:cubicBezTo>
                  <a:close/>
                </a:path>
              </a:pathLst>
            </a:custGeom>
            <a:solidFill>
              <a:srgbClr val="314964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76200"/>
              <a:ext cx="2631275" cy="18332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158839" y="4241467"/>
            <a:ext cx="8535677" cy="4600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90"/>
              </a:lnSpc>
            </a:pPr>
            <a:r>
              <a:rPr lang="en-US" sz="432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Disaster Relief - KY CARE</a:t>
            </a:r>
          </a:p>
          <a:p>
            <a:pPr algn="l">
              <a:lnSpc>
                <a:spcPts val="5190"/>
              </a:lnSpc>
            </a:pPr>
            <a:r>
              <a:rPr lang="en-US" sz="432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Missions Centers/Missions</a:t>
            </a:r>
          </a:p>
          <a:p>
            <a:pPr algn="l">
              <a:lnSpc>
                <a:spcPts val="5190"/>
              </a:lnSpc>
            </a:pPr>
            <a:r>
              <a:rPr lang="en-US" sz="432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   Service Corp</a:t>
            </a:r>
          </a:p>
          <a:p>
            <a:pPr algn="l">
              <a:lnSpc>
                <a:spcPts val="5190"/>
              </a:lnSpc>
            </a:pPr>
            <a:r>
              <a:rPr lang="en-US" sz="432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Refugee Ministries</a:t>
            </a:r>
          </a:p>
          <a:p>
            <a:pPr algn="l">
              <a:lnSpc>
                <a:spcPts val="5190"/>
              </a:lnSpc>
            </a:pPr>
            <a:r>
              <a:rPr lang="en-US" sz="432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Missions Strategists</a:t>
            </a:r>
          </a:p>
          <a:p>
            <a:pPr algn="l">
              <a:lnSpc>
                <a:spcPts val="5190"/>
              </a:lnSpc>
            </a:pPr>
            <a:r>
              <a:rPr lang="en-US" sz="432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Train Mission Trip Leaders</a:t>
            </a:r>
          </a:p>
          <a:p>
            <a:pPr algn="l">
              <a:lnSpc>
                <a:spcPts val="5190"/>
              </a:lnSpc>
            </a:pPr>
            <a:r>
              <a:rPr lang="en-US" sz="432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Assist Local Associations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58839" y="3062452"/>
            <a:ext cx="10433795" cy="670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80"/>
              </a:lnSpc>
            </a:pPr>
            <a:r>
              <a:rPr lang="en-US" sz="4980" spc="-214">
                <a:solidFill>
                  <a:srgbClr val="FDF8F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MISSIONS MOBILIZATION</a:t>
            </a:r>
          </a:p>
        </p:txBody>
      </p:sp>
      <p:sp>
        <p:nvSpPr>
          <p:cNvPr id="8" name="Freeform 8"/>
          <p:cNvSpPr/>
          <p:nvPr/>
        </p:nvSpPr>
        <p:spPr>
          <a:xfrm>
            <a:off x="10406439" y="-790564"/>
            <a:ext cx="12074369" cy="4127239"/>
          </a:xfrm>
          <a:custGeom>
            <a:avLst/>
            <a:gdLst/>
            <a:ahLst/>
            <a:cxnLst/>
            <a:rect l="l" t="t" r="r" b="b"/>
            <a:pathLst>
              <a:path w="12074369" h="4127239">
                <a:moveTo>
                  <a:pt x="0" y="0"/>
                </a:moveTo>
                <a:lnTo>
                  <a:pt x="12074369" y="0"/>
                </a:lnTo>
                <a:lnTo>
                  <a:pt x="12074369" y="4127238"/>
                </a:lnTo>
                <a:lnTo>
                  <a:pt x="0" y="41272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5214248" y="817773"/>
            <a:ext cx="2045052" cy="721509"/>
          </a:xfrm>
          <a:custGeom>
            <a:avLst/>
            <a:gdLst/>
            <a:ahLst/>
            <a:cxnLst/>
            <a:rect l="l" t="t" r="r" b="b"/>
            <a:pathLst>
              <a:path w="2045052" h="721509">
                <a:moveTo>
                  <a:pt x="0" y="0"/>
                </a:moveTo>
                <a:lnTo>
                  <a:pt x="2045052" y="0"/>
                </a:lnTo>
                <a:lnTo>
                  <a:pt x="2045052" y="721509"/>
                </a:lnTo>
                <a:lnTo>
                  <a:pt x="0" y="7215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77" r="-377" b="-3166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151" b="-915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9458866" y="2278805"/>
            <a:ext cx="9068926" cy="7249962"/>
            <a:chOff x="0" y="0"/>
            <a:chExt cx="2388524" cy="190945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88524" cy="1909455"/>
            </a:xfrm>
            <a:custGeom>
              <a:avLst/>
              <a:gdLst/>
              <a:ahLst/>
              <a:cxnLst/>
              <a:rect l="l" t="t" r="r" b="b"/>
              <a:pathLst>
                <a:path w="2388524" h="1909455">
                  <a:moveTo>
                    <a:pt x="43537" y="0"/>
                  </a:moveTo>
                  <a:lnTo>
                    <a:pt x="2344986" y="0"/>
                  </a:lnTo>
                  <a:cubicBezTo>
                    <a:pt x="2369031" y="0"/>
                    <a:pt x="2388524" y="19492"/>
                    <a:pt x="2388524" y="43537"/>
                  </a:cubicBezTo>
                  <a:lnTo>
                    <a:pt x="2388524" y="1865918"/>
                  </a:lnTo>
                  <a:cubicBezTo>
                    <a:pt x="2388524" y="1889963"/>
                    <a:pt x="2369031" y="1909455"/>
                    <a:pt x="2344986" y="1909455"/>
                  </a:cubicBezTo>
                  <a:lnTo>
                    <a:pt x="43537" y="1909455"/>
                  </a:lnTo>
                  <a:cubicBezTo>
                    <a:pt x="19492" y="1909455"/>
                    <a:pt x="0" y="1889963"/>
                    <a:pt x="0" y="1865918"/>
                  </a:cubicBezTo>
                  <a:lnTo>
                    <a:pt x="0" y="43537"/>
                  </a:lnTo>
                  <a:cubicBezTo>
                    <a:pt x="0" y="19492"/>
                    <a:pt x="19492" y="0"/>
                    <a:pt x="43537" y="0"/>
                  </a:cubicBezTo>
                  <a:close/>
                </a:path>
              </a:pathLst>
            </a:custGeom>
            <a:solidFill>
              <a:srgbClr val="314964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76200"/>
              <a:ext cx="2388524" cy="18332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081035" y="4220374"/>
            <a:ext cx="7824427" cy="4600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90"/>
              </a:lnSpc>
            </a:pPr>
            <a:r>
              <a:rPr lang="en-US" sz="432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Evangelism Strategists</a:t>
            </a:r>
          </a:p>
          <a:p>
            <a:pPr algn="l">
              <a:lnSpc>
                <a:spcPts val="5190"/>
              </a:lnSpc>
            </a:pPr>
            <a:r>
              <a:rPr lang="en-US" sz="432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Baptist Campus Ministry</a:t>
            </a:r>
          </a:p>
          <a:p>
            <a:pPr algn="l">
              <a:lnSpc>
                <a:spcPts val="5190"/>
              </a:lnSpc>
            </a:pPr>
            <a:r>
              <a:rPr lang="en-US" sz="432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Church Planting</a:t>
            </a:r>
          </a:p>
          <a:p>
            <a:pPr algn="l">
              <a:lnSpc>
                <a:spcPts val="5190"/>
              </a:lnSpc>
            </a:pPr>
            <a:r>
              <a:rPr lang="en-US" sz="432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Evangelism Training and    </a:t>
            </a:r>
          </a:p>
          <a:p>
            <a:pPr algn="l">
              <a:lnSpc>
                <a:spcPts val="5190"/>
              </a:lnSpc>
            </a:pPr>
            <a:r>
              <a:rPr lang="en-US" sz="432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   Conferences</a:t>
            </a:r>
          </a:p>
          <a:p>
            <a:pPr algn="l">
              <a:lnSpc>
                <a:spcPts val="5190"/>
              </a:lnSpc>
            </a:pPr>
            <a:r>
              <a:rPr lang="en-US" sz="432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Multi-Language Ministries</a:t>
            </a:r>
          </a:p>
          <a:p>
            <a:pPr algn="l">
              <a:lnSpc>
                <a:spcPts val="5190"/>
              </a:lnSpc>
            </a:pPr>
            <a:r>
              <a:rPr lang="en-US" sz="432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Revivals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081035" y="3062452"/>
            <a:ext cx="10433795" cy="670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80"/>
              </a:lnSpc>
            </a:pPr>
            <a:r>
              <a:rPr lang="en-US" sz="4980" spc="-214">
                <a:solidFill>
                  <a:srgbClr val="FDF8F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EVANGELISM</a:t>
            </a:r>
          </a:p>
        </p:txBody>
      </p:sp>
      <p:sp>
        <p:nvSpPr>
          <p:cNvPr id="8" name="Freeform 8"/>
          <p:cNvSpPr/>
          <p:nvPr/>
        </p:nvSpPr>
        <p:spPr>
          <a:xfrm>
            <a:off x="15214248" y="817773"/>
            <a:ext cx="2045052" cy="721509"/>
          </a:xfrm>
          <a:custGeom>
            <a:avLst/>
            <a:gdLst/>
            <a:ahLst/>
            <a:cxnLst/>
            <a:rect l="l" t="t" r="r" b="b"/>
            <a:pathLst>
              <a:path w="2045052" h="721509">
                <a:moveTo>
                  <a:pt x="0" y="0"/>
                </a:moveTo>
                <a:lnTo>
                  <a:pt x="2045052" y="0"/>
                </a:lnTo>
                <a:lnTo>
                  <a:pt x="2045052" y="721509"/>
                </a:lnTo>
                <a:lnTo>
                  <a:pt x="0" y="7215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77" r="-377" b="-3166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9402395" cy="10394083"/>
            <a:chOff x="0" y="0"/>
            <a:chExt cx="25869860" cy="13858777"/>
          </a:xfrm>
        </p:grpSpPr>
        <p:sp>
          <p:nvSpPr>
            <p:cNvPr id="3" name="Freeform 3"/>
            <p:cNvSpPr/>
            <p:nvPr/>
          </p:nvSpPr>
          <p:spPr>
            <a:xfrm>
              <a:off x="5043829" y="0"/>
              <a:ext cx="20826031" cy="13858777"/>
            </a:xfrm>
            <a:custGeom>
              <a:avLst/>
              <a:gdLst/>
              <a:ahLst/>
              <a:cxnLst/>
              <a:rect l="l" t="t" r="r" b="b"/>
              <a:pathLst>
                <a:path w="20826031" h="13858777">
                  <a:moveTo>
                    <a:pt x="0" y="0"/>
                  </a:moveTo>
                  <a:lnTo>
                    <a:pt x="20826031" y="0"/>
                  </a:lnTo>
                  <a:lnTo>
                    <a:pt x="20826031" y="13858777"/>
                  </a:lnTo>
                  <a:lnTo>
                    <a:pt x="0" y="13858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5273707" cy="13858777"/>
            </a:xfrm>
            <a:custGeom>
              <a:avLst/>
              <a:gdLst/>
              <a:ahLst/>
              <a:cxnLst/>
              <a:rect l="l" t="t" r="r" b="b"/>
              <a:pathLst>
                <a:path w="5273707" h="13858777">
                  <a:moveTo>
                    <a:pt x="0" y="0"/>
                  </a:moveTo>
                  <a:lnTo>
                    <a:pt x="5273707" y="0"/>
                  </a:lnTo>
                  <a:lnTo>
                    <a:pt x="5273707" y="13858777"/>
                  </a:lnTo>
                  <a:lnTo>
                    <a:pt x="0" y="13858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29490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46202" y="1582747"/>
            <a:ext cx="8991548" cy="8051484"/>
            <a:chOff x="0" y="0"/>
            <a:chExt cx="2368144" cy="212055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68144" cy="2120555"/>
            </a:xfrm>
            <a:custGeom>
              <a:avLst/>
              <a:gdLst/>
              <a:ahLst/>
              <a:cxnLst/>
              <a:rect l="l" t="t" r="r" b="b"/>
              <a:pathLst>
                <a:path w="2368144" h="2120555">
                  <a:moveTo>
                    <a:pt x="43912" y="0"/>
                  </a:moveTo>
                  <a:lnTo>
                    <a:pt x="2324232" y="0"/>
                  </a:lnTo>
                  <a:cubicBezTo>
                    <a:pt x="2335878" y="0"/>
                    <a:pt x="2347048" y="4626"/>
                    <a:pt x="2355283" y="12862"/>
                  </a:cubicBezTo>
                  <a:cubicBezTo>
                    <a:pt x="2363518" y="21097"/>
                    <a:pt x="2368144" y="32266"/>
                    <a:pt x="2368144" y="43912"/>
                  </a:cubicBezTo>
                  <a:lnTo>
                    <a:pt x="2368144" y="2076643"/>
                  </a:lnTo>
                  <a:cubicBezTo>
                    <a:pt x="2368144" y="2100895"/>
                    <a:pt x="2348484" y="2120555"/>
                    <a:pt x="2324232" y="2120555"/>
                  </a:cubicBezTo>
                  <a:lnTo>
                    <a:pt x="43912" y="2120555"/>
                  </a:lnTo>
                  <a:cubicBezTo>
                    <a:pt x="19660" y="2120555"/>
                    <a:pt x="0" y="2100895"/>
                    <a:pt x="0" y="2076643"/>
                  </a:cubicBezTo>
                  <a:lnTo>
                    <a:pt x="0" y="43912"/>
                  </a:lnTo>
                  <a:cubicBezTo>
                    <a:pt x="0" y="19660"/>
                    <a:pt x="19660" y="0"/>
                    <a:pt x="43912" y="0"/>
                  </a:cubicBezTo>
                  <a:close/>
                </a:path>
              </a:pathLst>
            </a:custGeom>
            <a:solidFill>
              <a:srgbClr val="314964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76200"/>
              <a:ext cx="2368144" cy="20443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158839" y="4241467"/>
            <a:ext cx="8535677" cy="4600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90"/>
              </a:lnSpc>
            </a:pPr>
            <a:r>
              <a:rPr lang="en-US" sz="432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Regional Consultants</a:t>
            </a:r>
          </a:p>
          <a:p>
            <a:pPr algn="l">
              <a:lnSpc>
                <a:spcPts val="5190"/>
              </a:lnSpc>
            </a:pPr>
            <a:r>
              <a:rPr lang="en-US" sz="432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Ministry Specialists</a:t>
            </a:r>
          </a:p>
          <a:p>
            <a:pPr algn="l">
              <a:lnSpc>
                <a:spcPts val="5190"/>
              </a:lnSpc>
            </a:pPr>
            <a:r>
              <a:rPr lang="en-US" sz="432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Deacon Ministry</a:t>
            </a:r>
          </a:p>
          <a:p>
            <a:pPr algn="l">
              <a:lnSpc>
                <a:spcPts val="5190"/>
              </a:lnSpc>
            </a:pPr>
            <a:r>
              <a:rPr lang="en-US" sz="432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Equip and Shepherding</a:t>
            </a:r>
          </a:p>
          <a:p>
            <a:pPr algn="l">
              <a:lnSpc>
                <a:spcPts val="5190"/>
              </a:lnSpc>
            </a:pPr>
            <a:r>
              <a:rPr lang="en-US" sz="432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   Conferences</a:t>
            </a:r>
          </a:p>
          <a:p>
            <a:pPr algn="l">
              <a:lnSpc>
                <a:spcPts val="5190"/>
              </a:lnSpc>
            </a:pPr>
            <a:r>
              <a:rPr lang="en-US" sz="432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Pastor Search Help</a:t>
            </a:r>
          </a:p>
          <a:p>
            <a:pPr algn="l">
              <a:lnSpc>
                <a:spcPts val="5190"/>
              </a:lnSpc>
            </a:pPr>
            <a:r>
              <a:rPr lang="en-US" sz="432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Conflict Resolution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58839" y="2420282"/>
            <a:ext cx="10433795" cy="131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80"/>
              </a:lnSpc>
            </a:pPr>
            <a:r>
              <a:rPr lang="en-US" sz="4980" spc="-214">
                <a:solidFill>
                  <a:srgbClr val="FDF8F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CHURCH CONSULTING</a:t>
            </a:r>
          </a:p>
          <a:p>
            <a:pPr marL="0" lvl="0" indent="0" algn="l">
              <a:lnSpc>
                <a:spcPts val="5080"/>
              </a:lnSpc>
            </a:pPr>
            <a:r>
              <a:rPr lang="en-US" sz="4980" spc="-214">
                <a:solidFill>
                  <a:srgbClr val="FDF8F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&amp; REVITALIZATION</a:t>
            </a:r>
          </a:p>
        </p:txBody>
      </p:sp>
      <p:sp>
        <p:nvSpPr>
          <p:cNvPr id="10" name="Freeform 10"/>
          <p:cNvSpPr/>
          <p:nvPr/>
        </p:nvSpPr>
        <p:spPr>
          <a:xfrm>
            <a:off x="15214248" y="817773"/>
            <a:ext cx="2045052" cy="721509"/>
          </a:xfrm>
          <a:custGeom>
            <a:avLst/>
            <a:gdLst/>
            <a:ahLst/>
            <a:cxnLst/>
            <a:rect l="l" t="t" r="r" b="b"/>
            <a:pathLst>
              <a:path w="2045052" h="721509">
                <a:moveTo>
                  <a:pt x="0" y="0"/>
                </a:moveTo>
                <a:lnTo>
                  <a:pt x="2045052" y="0"/>
                </a:lnTo>
                <a:lnTo>
                  <a:pt x="2045052" y="721509"/>
                </a:lnTo>
                <a:lnTo>
                  <a:pt x="0" y="7215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77" r="-377" b="-3166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0903116" cy="10287000"/>
          </a:xfrm>
          <a:custGeom>
            <a:avLst/>
            <a:gdLst/>
            <a:ahLst/>
            <a:cxnLst/>
            <a:rect l="l" t="t" r="r" b="b"/>
            <a:pathLst>
              <a:path w="10903116" h="10287000">
                <a:moveTo>
                  <a:pt x="0" y="0"/>
                </a:moveTo>
                <a:lnTo>
                  <a:pt x="10903116" y="0"/>
                </a:lnTo>
                <a:lnTo>
                  <a:pt x="1090311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938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1447145" y="0"/>
            <a:ext cx="6840855" cy="10287000"/>
          </a:xfrm>
          <a:custGeom>
            <a:avLst/>
            <a:gdLst/>
            <a:ahLst/>
            <a:cxnLst/>
            <a:rect l="l" t="t" r="r" b="b"/>
            <a:pathLst>
              <a:path w="6840855" h="10287000">
                <a:moveTo>
                  <a:pt x="0" y="0"/>
                </a:moveTo>
                <a:lnTo>
                  <a:pt x="6840855" y="0"/>
                </a:lnTo>
                <a:lnTo>
                  <a:pt x="684085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8929173" y="2363176"/>
            <a:ext cx="9616042" cy="7249962"/>
            <a:chOff x="0" y="0"/>
            <a:chExt cx="2532620" cy="190945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532620" cy="1909455"/>
            </a:xfrm>
            <a:custGeom>
              <a:avLst/>
              <a:gdLst/>
              <a:ahLst/>
              <a:cxnLst/>
              <a:rect l="l" t="t" r="r" b="b"/>
              <a:pathLst>
                <a:path w="2532620" h="1909455">
                  <a:moveTo>
                    <a:pt x="41060" y="0"/>
                  </a:moveTo>
                  <a:lnTo>
                    <a:pt x="2491560" y="0"/>
                  </a:lnTo>
                  <a:cubicBezTo>
                    <a:pt x="2502450" y="0"/>
                    <a:pt x="2512894" y="4326"/>
                    <a:pt x="2520594" y="12026"/>
                  </a:cubicBezTo>
                  <a:cubicBezTo>
                    <a:pt x="2528294" y="19727"/>
                    <a:pt x="2532620" y="30170"/>
                    <a:pt x="2532620" y="41060"/>
                  </a:cubicBezTo>
                  <a:lnTo>
                    <a:pt x="2532620" y="1868395"/>
                  </a:lnTo>
                  <a:cubicBezTo>
                    <a:pt x="2532620" y="1879285"/>
                    <a:pt x="2528294" y="1889729"/>
                    <a:pt x="2520594" y="1897429"/>
                  </a:cubicBezTo>
                  <a:cubicBezTo>
                    <a:pt x="2512894" y="1905129"/>
                    <a:pt x="2502450" y="1909455"/>
                    <a:pt x="2491560" y="1909455"/>
                  </a:cubicBezTo>
                  <a:lnTo>
                    <a:pt x="41060" y="1909455"/>
                  </a:lnTo>
                  <a:cubicBezTo>
                    <a:pt x="30170" y="1909455"/>
                    <a:pt x="19727" y="1905129"/>
                    <a:pt x="12026" y="1897429"/>
                  </a:cubicBezTo>
                  <a:cubicBezTo>
                    <a:pt x="4326" y="1889729"/>
                    <a:pt x="0" y="1879285"/>
                    <a:pt x="0" y="1868395"/>
                  </a:cubicBezTo>
                  <a:lnTo>
                    <a:pt x="0" y="41060"/>
                  </a:lnTo>
                  <a:cubicBezTo>
                    <a:pt x="0" y="30170"/>
                    <a:pt x="4326" y="19727"/>
                    <a:pt x="12026" y="12026"/>
                  </a:cubicBezTo>
                  <a:cubicBezTo>
                    <a:pt x="19727" y="4326"/>
                    <a:pt x="30170" y="0"/>
                    <a:pt x="41060" y="0"/>
                  </a:cubicBezTo>
                  <a:close/>
                </a:path>
              </a:pathLst>
            </a:custGeom>
            <a:solidFill>
              <a:srgbClr val="314964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76200"/>
              <a:ext cx="2532620" cy="18332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5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752323" y="4001029"/>
            <a:ext cx="8535677" cy="5257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90"/>
              </a:lnSpc>
            </a:pPr>
            <a:r>
              <a:rPr lang="en-US" sz="432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Provide Leadership</a:t>
            </a:r>
          </a:p>
          <a:p>
            <a:pPr algn="l">
              <a:lnSpc>
                <a:spcPts val="5190"/>
              </a:lnSpc>
            </a:pPr>
            <a:r>
              <a:rPr lang="en-US" sz="432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Serve All Other Teams</a:t>
            </a:r>
          </a:p>
          <a:p>
            <a:pPr algn="l">
              <a:lnSpc>
                <a:spcPts val="5190"/>
              </a:lnSpc>
            </a:pPr>
            <a:r>
              <a:rPr lang="en-US" sz="432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Receive &amp; Distribute CP</a:t>
            </a:r>
          </a:p>
          <a:p>
            <a:pPr algn="l">
              <a:lnSpc>
                <a:spcPts val="5190"/>
              </a:lnSpc>
            </a:pPr>
            <a:r>
              <a:rPr lang="en-US" sz="432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   Contributions</a:t>
            </a:r>
          </a:p>
          <a:p>
            <a:pPr algn="l">
              <a:lnSpc>
                <a:spcPts val="5190"/>
              </a:lnSpc>
            </a:pPr>
            <a:r>
              <a:rPr lang="en-US" sz="432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Communications/Kentucky </a:t>
            </a:r>
          </a:p>
          <a:p>
            <a:pPr algn="l">
              <a:lnSpc>
                <a:spcPts val="5190"/>
              </a:lnSpc>
            </a:pPr>
            <a:r>
              <a:rPr lang="en-US" sz="432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   Today News Service</a:t>
            </a:r>
          </a:p>
          <a:p>
            <a:pPr algn="l">
              <a:lnSpc>
                <a:spcPts val="5190"/>
              </a:lnSpc>
            </a:pPr>
            <a:r>
              <a:rPr lang="en-US" sz="432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Capitol Chaplain</a:t>
            </a:r>
          </a:p>
          <a:p>
            <a:pPr algn="l">
              <a:lnSpc>
                <a:spcPts val="5190"/>
              </a:lnSpc>
            </a:pPr>
            <a:r>
              <a:rPr lang="en-US" sz="432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Promote Affiliation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752323" y="3020266"/>
            <a:ext cx="10433795" cy="670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80"/>
              </a:lnSpc>
            </a:pPr>
            <a:r>
              <a:rPr lang="en-US" sz="4980" spc="-214">
                <a:solidFill>
                  <a:srgbClr val="FDF8F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EXECUTIVE OFFICE</a:t>
            </a:r>
          </a:p>
        </p:txBody>
      </p:sp>
      <p:sp>
        <p:nvSpPr>
          <p:cNvPr id="9" name="Freeform 9"/>
          <p:cNvSpPr/>
          <p:nvPr/>
        </p:nvSpPr>
        <p:spPr>
          <a:xfrm>
            <a:off x="15214248" y="817773"/>
            <a:ext cx="2045052" cy="721509"/>
          </a:xfrm>
          <a:custGeom>
            <a:avLst/>
            <a:gdLst/>
            <a:ahLst/>
            <a:cxnLst/>
            <a:rect l="l" t="t" r="r" b="b"/>
            <a:pathLst>
              <a:path w="2045052" h="721509">
                <a:moveTo>
                  <a:pt x="0" y="0"/>
                </a:moveTo>
                <a:lnTo>
                  <a:pt x="2045052" y="0"/>
                </a:lnTo>
                <a:lnTo>
                  <a:pt x="2045052" y="721509"/>
                </a:lnTo>
                <a:lnTo>
                  <a:pt x="0" y="7215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77" r="-377" b="-3166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F80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655198" y="2033071"/>
            <a:ext cx="7033024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0187984" cy="10287000"/>
          </a:xfrm>
          <a:custGeom>
            <a:avLst/>
            <a:gdLst/>
            <a:ahLst/>
            <a:cxnLst/>
            <a:rect l="l" t="t" r="r" b="b"/>
            <a:pathLst>
              <a:path w="10187984" h="10287000">
                <a:moveTo>
                  <a:pt x="0" y="0"/>
                </a:moveTo>
                <a:lnTo>
                  <a:pt x="10187984" y="0"/>
                </a:lnTo>
                <a:lnTo>
                  <a:pt x="1018798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3474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9237963" y="1982674"/>
            <a:ext cx="8021337" cy="6691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2585" lvl="1" indent="-376293" algn="l">
              <a:lnSpc>
                <a:spcPts val="7668"/>
              </a:lnSpc>
              <a:buFont typeface="Arial"/>
              <a:buChar char="•"/>
            </a:pPr>
            <a:r>
              <a:rPr lang="en-US" sz="3485" b="1">
                <a:solidFill>
                  <a:srgbClr val="FEFEFE"/>
                </a:solidFill>
                <a:latin typeface="Montserrat Semi-Bold Bold"/>
                <a:ea typeface="Montserrat Semi-Bold Bold"/>
                <a:cs typeface="Montserrat Semi-Bold Bold"/>
                <a:sym typeface="Montserrat Semi-Bold Bold"/>
              </a:rPr>
              <a:t>Disability &amp; Life Insurance up to $100,000</a:t>
            </a:r>
          </a:p>
          <a:p>
            <a:pPr marL="752585" lvl="1" indent="-376293" algn="l">
              <a:lnSpc>
                <a:spcPts val="7668"/>
              </a:lnSpc>
              <a:buFont typeface="Arial"/>
              <a:buChar char="•"/>
            </a:pPr>
            <a:r>
              <a:rPr lang="en-US" sz="3485" b="1">
                <a:solidFill>
                  <a:srgbClr val="FEFEFE"/>
                </a:solidFill>
                <a:latin typeface="Montserrat Semi-Bold Bold"/>
                <a:ea typeface="Montserrat Semi-Bold Bold"/>
                <a:cs typeface="Montserrat Semi-Bold Bold"/>
                <a:sym typeface="Montserrat Semi-Bold Bold"/>
              </a:rPr>
              <a:t>College/Seminary Scholarships</a:t>
            </a:r>
          </a:p>
          <a:p>
            <a:pPr marL="752585" lvl="1" indent="-376293" algn="l">
              <a:lnSpc>
                <a:spcPts val="7668"/>
              </a:lnSpc>
              <a:buFont typeface="Arial"/>
              <a:buChar char="•"/>
            </a:pPr>
            <a:r>
              <a:rPr lang="en-US" sz="3485" b="1">
                <a:solidFill>
                  <a:srgbClr val="FEFEFE"/>
                </a:solidFill>
                <a:latin typeface="Montserrat Semi-Bold Bold"/>
                <a:ea typeface="Montserrat Semi-Bold Bold"/>
                <a:cs typeface="Montserrat Semi-Bold Bold"/>
                <a:sym typeface="Montserrat Semi-Bold Bold"/>
              </a:rPr>
              <a:t>Counseling Scholarships</a:t>
            </a:r>
          </a:p>
          <a:p>
            <a:pPr marL="752585" lvl="1" indent="-376293" algn="l">
              <a:lnSpc>
                <a:spcPts val="7668"/>
              </a:lnSpc>
              <a:buFont typeface="Arial"/>
              <a:buChar char="•"/>
            </a:pPr>
            <a:r>
              <a:rPr lang="en-US" sz="3485" b="1">
                <a:solidFill>
                  <a:srgbClr val="FEFEFE"/>
                </a:solidFill>
                <a:latin typeface="Montserrat Semi-Bold Bold"/>
                <a:ea typeface="Montserrat Semi-Bold Bold"/>
                <a:cs typeface="Montserrat Semi-Bold Bold"/>
                <a:sym typeface="Montserrat Semi-Bold Bold"/>
              </a:rPr>
              <a:t>SBC Seminary Discounted Rate</a:t>
            </a:r>
          </a:p>
          <a:p>
            <a:pPr marL="752585" lvl="1" indent="-376293" algn="l">
              <a:lnSpc>
                <a:spcPts val="7668"/>
              </a:lnSpc>
              <a:buFont typeface="Arial"/>
              <a:buChar char="•"/>
            </a:pPr>
            <a:r>
              <a:rPr lang="en-US" sz="3485" b="1">
                <a:solidFill>
                  <a:srgbClr val="FEFEFE"/>
                </a:solidFill>
                <a:latin typeface="Montserrat Semi-Bold Bold"/>
                <a:ea typeface="Montserrat Semi-Bold Bold"/>
                <a:cs typeface="Montserrat Semi-Bold Bold"/>
                <a:sym typeface="Montserrat Semi-Bold Bold"/>
              </a:rPr>
              <a:t>Shepherding Conference</a:t>
            </a:r>
          </a:p>
          <a:p>
            <a:pPr marL="752585" lvl="1" indent="-376293" algn="l">
              <a:lnSpc>
                <a:spcPts val="7668"/>
              </a:lnSpc>
              <a:buFont typeface="Arial"/>
              <a:buChar char="•"/>
            </a:pPr>
            <a:r>
              <a:rPr lang="en-US" sz="3485" b="1">
                <a:solidFill>
                  <a:srgbClr val="FEFEFE"/>
                </a:solidFill>
                <a:latin typeface="Montserrat Semi-Bold Bold"/>
                <a:ea typeface="Montserrat Semi-Bold Bold"/>
                <a:cs typeface="Montserrat Semi-Bold Bold"/>
                <a:sym typeface="Montserrat Semi-Bold Bold"/>
              </a:rPr>
              <a:t>Transition Help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76564" y="2123558"/>
            <a:ext cx="5266092" cy="131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80"/>
              </a:lnSpc>
            </a:pPr>
            <a:r>
              <a:rPr lang="en-US" sz="4980" spc="-214">
                <a:solidFill>
                  <a:srgbClr val="FDF8F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BENEFITS </a:t>
            </a:r>
          </a:p>
          <a:p>
            <a:pPr marL="0" lvl="0" indent="0" algn="l">
              <a:lnSpc>
                <a:spcPts val="5080"/>
              </a:lnSpc>
            </a:pPr>
            <a:r>
              <a:rPr lang="en-US" sz="4980" spc="-214">
                <a:solidFill>
                  <a:srgbClr val="FDF8F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FOR MINISTERS</a:t>
            </a:r>
          </a:p>
        </p:txBody>
      </p:sp>
      <p:sp>
        <p:nvSpPr>
          <p:cNvPr id="6" name="Freeform 6"/>
          <p:cNvSpPr/>
          <p:nvPr/>
        </p:nvSpPr>
        <p:spPr>
          <a:xfrm>
            <a:off x="15214248" y="817773"/>
            <a:ext cx="2045052" cy="721509"/>
          </a:xfrm>
          <a:custGeom>
            <a:avLst/>
            <a:gdLst/>
            <a:ahLst/>
            <a:cxnLst/>
            <a:rect l="l" t="t" r="r" b="b"/>
            <a:pathLst>
              <a:path w="2045052" h="721509">
                <a:moveTo>
                  <a:pt x="0" y="0"/>
                </a:moveTo>
                <a:lnTo>
                  <a:pt x="2045052" y="0"/>
                </a:lnTo>
                <a:lnTo>
                  <a:pt x="2045052" y="721509"/>
                </a:lnTo>
                <a:lnTo>
                  <a:pt x="0" y="7215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77" r="-377" b="-3166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F806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70232A-E6B9-F900-C285-DA0A37CF1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4198C6E-0B07-14B4-027D-86E6D0705072}"/>
              </a:ext>
            </a:extLst>
          </p:cNvPr>
          <p:cNvGrpSpPr/>
          <p:nvPr/>
        </p:nvGrpSpPr>
        <p:grpSpPr>
          <a:xfrm>
            <a:off x="10285677" y="1177790"/>
            <a:ext cx="7133451" cy="9109210"/>
            <a:chOff x="0" y="0"/>
            <a:chExt cx="9511269" cy="12145614"/>
          </a:xfrm>
        </p:grpSpPr>
        <p:pic>
          <p:nvPicPr>
            <p:cNvPr id="3" name="Picture 3">
              <a:extLst>
                <a:ext uri="{FF2B5EF4-FFF2-40B4-BE49-F238E27FC236}">
                  <a16:creationId xmlns:a16="http://schemas.microsoft.com/office/drawing/2014/main" id="{C8B2FAA0-C9E3-BD06-6BBE-3AFCA9A8C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33786" r="14039"/>
            <a:stretch>
              <a:fillRect/>
            </a:stretch>
          </p:blipFill>
          <p:spPr>
            <a:xfrm>
              <a:off x="0" y="0"/>
              <a:ext cx="9511269" cy="12145614"/>
            </a:xfrm>
            <a:prstGeom prst="rect">
              <a:avLst/>
            </a:prstGeom>
          </p:spPr>
        </p:pic>
      </p:grpSp>
      <p:sp>
        <p:nvSpPr>
          <p:cNvPr id="4" name="TextBox 4">
            <a:extLst>
              <a:ext uri="{FF2B5EF4-FFF2-40B4-BE49-F238E27FC236}">
                <a16:creationId xmlns:a16="http://schemas.microsoft.com/office/drawing/2014/main" id="{E4D11CF6-4F27-D469-7F64-BE8C4DCC9CDA}"/>
              </a:ext>
            </a:extLst>
          </p:cNvPr>
          <p:cNvSpPr txBox="1"/>
          <p:nvPr/>
        </p:nvSpPr>
        <p:spPr>
          <a:xfrm>
            <a:off x="1028699" y="1162050"/>
            <a:ext cx="7581901" cy="19392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385"/>
              </a:lnSpc>
            </a:pPr>
            <a:r>
              <a:rPr lang="en-US" sz="7240" spc="-311" dirty="0">
                <a:solidFill>
                  <a:srgbClr val="FDF8F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KBC AGENCIES &amp; INSTITUTIONS</a:t>
            </a: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F339384B-D679-013C-FAED-B3D4789B1ADD}"/>
              </a:ext>
            </a:extLst>
          </p:cNvPr>
          <p:cNvSpPr/>
          <p:nvPr/>
        </p:nvSpPr>
        <p:spPr>
          <a:xfrm>
            <a:off x="1028700" y="3472135"/>
            <a:ext cx="7033024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29B6C79-2355-C372-AABD-4DAD1D469230}"/>
              </a:ext>
            </a:extLst>
          </p:cNvPr>
          <p:cNvSpPr txBox="1"/>
          <p:nvPr/>
        </p:nvSpPr>
        <p:spPr>
          <a:xfrm>
            <a:off x="625852" y="3516888"/>
            <a:ext cx="9559544" cy="47890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2585" lvl="1" indent="-376293" algn="l">
              <a:lnSpc>
                <a:spcPts val="6448"/>
              </a:lnSpc>
              <a:buFont typeface="Arial"/>
              <a:buChar char="•"/>
            </a:pPr>
            <a:r>
              <a:rPr lang="en-US" sz="3485" b="1">
                <a:solidFill>
                  <a:srgbClr val="FEFEFE"/>
                </a:solidFill>
                <a:latin typeface="Montserrat Semi-Bold Bold"/>
                <a:ea typeface="Montserrat Semi-Bold Bold"/>
                <a:cs typeface="Montserrat Semi-Bold Bold"/>
                <a:sym typeface="Montserrat Semi-Bold Bold"/>
              </a:rPr>
              <a:t>Clear Creek Baptist Bible College</a:t>
            </a:r>
          </a:p>
          <a:p>
            <a:pPr marL="752585" lvl="1" indent="-376293" algn="l">
              <a:lnSpc>
                <a:spcPts val="6448"/>
              </a:lnSpc>
              <a:buFont typeface="Arial"/>
              <a:buChar char="•"/>
            </a:pPr>
            <a:r>
              <a:rPr lang="en-US" sz="3485" b="1">
                <a:solidFill>
                  <a:srgbClr val="FEFEFE"/>
                </a:solidFill>
                <a:latin typeface="Montserrat Semi-Bold Bold"/>
                <a:ea typeface="Montserrat Semi-Bold Bold"/>
                <a:cs typeface="Montserrat Semi-Bold Bold"/>
                <a:sym typeface="Montserrat Semi-Bold Bold"/>
              </a:rPr>
              <a:t>Oneida Baptist Institute</a:t>
            </a:r>
          </a:p>
          <a:p>
            <a:pPr marL="752585" lvl="1" indent="-376293" algn="l">
              <a:lnSpc>
                <a:spcPts val="6448"/>
              </a:lnSpc>
              <a:buFont typeface="Arial"/>
              <a:buChar char="•"/>
            </a:pPr>
            <a:r>
              <a:rPr lang="en-US" sz="3485" b="1">
                <a:solidFill>
                  <a:srgbClr val="FEFEFE"/>
                </a:solidFill>
                <a:latin typeface="Montserrat Semi-Bold Bold"/>
                <a:ea typeface="Montserrat Semi-Bold Bold"/>
                <a:cs typeface="Montserrat Semi-Bold Bold"/>
                <a:sym typeface="Montserrat Semi-Bold Bold"/>
              </a:rPr>
              <a:t>Sunrise Children’s Services</a:t>
            </a:r>
          </a:p>
          <a:p>
            <a:pPr marL="752585" lvl="1" indent="-376293" algn="l">
              <a:lnSpc>
                <a:spcPts val="6448"/>
              </a:lnSpc>
              <a:buFont typeface="Arial"/>
              <a:buChar char="•"/>
            </a:pPr>
            <a:r>
              <a:rPr lang="en-US" sz="3485" b="1">
                <a:solidFill>
                  <a:srgbClr val="FEFEFE"/>
                </a:solidFill>
                <a:latin typeface="Montserrat Semi-Bold Bold"/>
                <a:ea typeface="Montserrat Semi-Bold Bold"/>
                <a:cs typeface="Montserrat Semi-Bold Bold"/>
                <a:sym typeface="Montserrat Semi-Bold Bold"/>
              </a:rPr>
              <a:t>Crossings Camps</a:t>
            </a:r>
          </a:p>
          <a:p>
            <a:pPr marL="752585" lvl="1" indent="-376293" algn="l">
              <a:lnSpc>
                <a:spcPts val="6448"/>
              </a:lnSpc>
              <a:buFont typeface="Arial"/>
              <a:buChar char="•"/>
            </a:pPr>
            <a:r>
              <a:rPr lang="en-US" sz="3485" b="1">
                <a:solidFill>
                  <a:srgbClr val="FEFEFE"/>
                </a:solidFill>
                <a:latin typeface="Montserrat Semi-Bold Bold"/>
                <a:ea typeface="Montserrat Semi-Bold Bold"/>
                <a:cs typeface="Montserrat Semi-Bold Bold"/>
                <a:sym typeface="Montserrat Semi-Bold Bold"/>
              </a:rPr>
              <a:t>Kentucky Woman’s Missionary Union </a:t>
            </a:r>
          </a:p>
          <a:p>
            <a:pPr marL="752585" lvl="1" indent="-376293" algn="l">
              <a:lnSpc>
                <a:spcPts val="6448"/>
              </a:lnSpc>
              <a:buFont typeface="Arial"/>
              <a:buChar char="•"/>
            </a:pPr>
            <a:r>
              <a:rPr lang="en-US" sz="3485" b="1">
                <a:solidFill>
                  <a:srgbClr val="FEFEFE"/>
                </a:solidFill>
                <a:latin typeface="Montserrat Semi-Bold Bold"/>
                <a:ea typeface="Montserrat Semi-Bold Bold"/>
                <a:cs typeface="Montserrat Semi-Bold Bold"/>
                <a:sym typeface="Montserrat Semi-Bold Bold"/>
              </a:rPr>
              <a:t>Kentucky Baptist Foundation</a:t>
            </a:r>
          </a:p>
        </p:txBody>
      </p:sp>
    </p:spTree>
    <p:extLst>
      <p:ext uri="{BB962C8B-B14F-4D97-AF65-F5344CB8AC3E}">
        <p14:creationId xmlns:p14="http://schemas.microsoft.com/office/powerpoint/2010/main" val="40242672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F80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5677" y="1177790"/>
            <a:ext cx="7133451" cy="9109210"/>
            <a:chOff x="0" y="0"/>
            <a:chExt cx="9511269" cy="12145614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25310" r="22577"/>
            <a:stretch>
              <a:fillRect/>
            </a:stretch>
          </p:blipFill>
          <p:spPr>
            <a:xfrm>
              <a:off x="0" y="0"/>
              <a:ext cx="9511269" cy="12145614"/>
            </a:xfrm>
            <a:prstGeom prst="rect">
              <a:avLst/>
            </a:prstGeom>
          </p:spPr>
        </p:pic>
      </p:grpSp>
      <p:sp>
        <p:nvSpPr>
          <p:cNvPr id="4" name="AutoShape 4"/>
          <p:cNvSpPr/>
          <p:nvPr/>
        </p:nvSpPr>
        <p:spPr>
          <a:xfrm>
            <a:off x="1028700" y="4781389"/>
            <a:ext cx="7033024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038225" y="881965"/>
            <a:ext cx="2288898" cy="878365"/>
          </a:xfrm>
          <a:custGeom>
            <a:avLst/>
            <a:gdLst/>
            <a:ahLst/>
            <a:cxnLst/>
            <a:rect l="l" t="t" r="r" b="b"/>
            <a:pathLst>
              <a:path w="2288898" h="878365">
                <a:moveTo>
                  <a:pt x="0" y="0"/>
                </a:moveTo>
                <a:lnTo>
                  <a:pt x="2288898" y="0"/>
                </a:lnTo>
                <a:lnTo>
                  <a:pt x="2288898" y="878364"/>
                </a:lnTo>
                <a:lnTo>
                  <a:pt x="0" y="8783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028700" y="2471304"/>
            <a:ext cx="7806160" cy="1899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385"/>
              </a:lnSpc>
            </a:pPr>
            <a:r>
              <a:rPr lang="en-US" sz="7240" spc="-311">
                <a:solidFill>
                  <a:srgbClr val="FDF8F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INTERNATIONAL MISSION BOARD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0240" y="5005227"/>
            <a:ext cx="8825786" cy="30788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2585" lvl="1" indent="-376293" algn="l">
              <a:lnSpc>
                <a:spcPts val="4914"/>
              </a:lnSpc>
              <a:buFont typeface="Arial"/>
              <a:buChar char="•"/>
            </a:pPr>
            <a:r>
              <a:rPr lang="en-US" sz="3485" b="1">
                <a:solidFill>
                  <a:srgbClr val="FEFEFE"/>
                </a:solidFill>
                <a:latin typeface="Montserrat Semi-Bold Bold"/>
                <a:ea typeface="Montserrat Semi-Bold Bold"/>
                <a:cs typeface="Montserrat Semi-Bold Bold"/>
                <a:sym typeface="Montserrat Semi-Bold Bold"/>
              </a:rPr>
              <a:t>3,600 International Missionaries</a:t>
            </a:r>
          </a:p>
          <a:p>
            <a:pPr marL="752585" lvl="1" indent="-376293" algn="l">
              <a:lnSpc>
                <a:spcPts val="4914"/>
              </a:lnSpc>
              <a:buFont typeface="Arial"/>
              <a:buChar char="•"/>
            </a:pPr>
            <a:r>
              <a:rPr lang="en-US" sz="3485" b="1">
                <a:solidFill>
                  <a:srgbClr val="FEFEFE"/>
                </a:solidFill>
                <a:latin typeface="Montserrat Semi-Bold Bold"/>
                <a:ea typeface="Montserrat Semi-Bold Bold"/>
                <a:cs typeface="Montserrat Semi-Bold Bold"/>
                <a:sym typeface="Montserrat Semi-Bold Bold"/>
              </a:rPr>
              <a:t>Last year, led 172,000 people to Christ</a:t>
            </a:r>
          </a:p>
          <a:p>
            <a:pPr marL="752585" lvl="1" indent="-376293" algn="l">
              <a:lnSpc>
                <a:spcPts val="4914"/>
              </a:lnSpc>
              <a:buFont typeface="Arial"/>
              <a:buChar char="•"/>
            </a:pPr>
            <a:r>
              <a:rPr lang="en-US" sz="3485" b="1">
                <a:solidFill>
                  <a:srgbClr val="FEFEFE"/>
                </a:solidFill>
                <a:latin typeface="Montserrat Semi-Bold Bold"/>
                <a:ea typeface="Montserrat Semi-Bold Bold"/>
                <a:cs typeface="Montserrat Semi-Bold Bold"/>
                <a:sym typeface="Montserrat Semi-Bold Bold"/>
              </a:rPr>
              <a:t>Send Relief cares for others during international disasters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F80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192084" y="1177790"/>
            <a:ext cx="6227045" cy="9109210"/>
            <a:chOff x="0" y="0"/>
            <a:chExt cx="8302726" cy="12145614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29732" r="31861"/>
            <a:stretch>
              <a:fillRect/>
            </a:stretch>
          </p:blipFill>
          <p:spPr>
            <a:xfrm>
              <a:off x="0" y="0"/>
              <a:ext cx="8302726" cy="12145614"/>
            </a:xfrm>
            <a:prstGeom prst="rect">
              <a:avLst/>
            </a:prstGeom>
          </p:spPr>
        </p:pic>
      </p:grpSp>
      <p:sp>
        <p:nvSpPr>
          <p:cNvPr id="4" name="AutoShape 4"/>
          <p:cNvSpPr/>
          <p:nvPr/>
        </p:nvSpPr>
        <p:spPr>
          <a:xfrm>
            <a:off x="1028700" y="4781389"/>
            <a:ext cx="7033024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028700" y="2471304"/>
            <a:ext cx="8496756" cy="1899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385"/>
              </a:lnSpc>
            </a:pPr>
            <a:r>
              <a:rPr lang="en-US" sz="7240" spc="-311">
                <a:solidFill>
                  <a:srgbClr val="FDF8F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NORTH AMERICAN MISSION BOARD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97790" y="5052852"/>
            <a:ext cx="10163384" cy="3926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2585" lvl="1" indent="-376293" algn="l">
              <a:lnSpc>
                <a:spcPts val="4461"/>
              </a:lnSpc>
              <a:buFont typeface="Arial"/>
              <a:buChar char="•"/>
            </a:pPr>
            <a:r>
              <a:rPr lang="en-US" sz="3485" b="1">
                <a:solidFill>
                  <a:srgbClr val="FEFEFE"/>
                </a:solidFill>
                <a:latin typeface="Montserrat Semi-Bold Bold"/>
                <a:ea typeface="Montserrat Semi-Bold Bold"/>
                <a:cs typeface="Montserrat Semi-Bold Bold"/>
                <a:sym typeface="Montserrat Semi-Bold Bold"/>
              </a:rPr>
              <a:t>6,000 missionaries, chaplains and church planters</a:t>
            </a:r>
          </a:p>
          <a:p>
            <a:pPr marL="752585" lvl="1" indent="-376293" algn="l">
              <a:lnSpc>
                <a:spcPts val="4461"/>
              </a:lnSpc>
              <a:buFont typeface="Arial"/>
              <a:buChar char="•"/>
            </a:pPr>
            <a:r>
              <a:rPr lang="en-US" sz="3485" b="1">
                <a:solidFill>
                  <a:srgbClr val="FEFEFE"/>
                </a:solidFill>
                <a:latin typeface="Montserrat Semi-Bold Bold"/>
                <a:ea typeface="Montserrat Semi-Bold Bold"/>
                <a:cs typeface="Montserrat Semi-Bold Bold"/>
                <a:sym typeface="Montserrat Semi-Bold Bold"/>
              </a:rPr>
              <a:t>Started over 11,000 churches since 2010</a:t>
            </a:r>
          </a:p>
          <a:p>
            <a:pPr marL="752585" lvl="1" indent="-376293" algn="l">
              <a:lnSpc>
                <a:spcPts val="4461"/>
              </a:lnSpc>
              <a:buFont typeface="Arial"/>
              <a:buChar char="•"/>
            </a:pPr>
            <a:r>
              <a:rPr lang="en-US" sz="3485" b="1">
                <a:solidFill>
                  <a:srgbClr val="FEFEFE"/>
                </a:solidFill>
                <a:latin typeface="Montserrat Semi-Bold Bold"/>
                <a:ea typeface="Montserrat Semi-Bold Bold"/>
                <a:cs typeface="Montserrat Semi-Bold Bold"/>
                <a:sym typeface="Montserrat Semi-Bold Bold"/>
              </a:rPr>
              <a:t>Support 20 ministry centers nationwide</a:t>
            </a:r>
          </a:p>
          <a:p>
            <a:pPr marL="752585" lvl="1" indent="-376293" algn="l">
              <a:lnSpc>
                <a:spcPts val="4461"/>
              </a:lnSpc>
              <a:buFont typeface="Arial"/>
              <a:buChar char="•"/>
            </a:pPr>
            <a:r>
              <a:rPr lang="en-US" sz="3485" b="1">
                <a:solidFill>
                  <a:srgbClr val="FEFEFE"/>
                </a:solidFill>
                <a:latin typeface="Montserrat Semi-Bold Bold"/>
                <a:ea typeface="Montserrat Semi-Bold Bold"/>
                <a:cs typeface="Montserrat Semi-Bold Bold"/>
                <a:sym typeface="Montserrat Semi-Bold Bold"/>
              </a:rPr>
              <a:t>Promote evangelism</a:t>
            </a:r>
          </a:p>
          <a:p>
            <a:pPr marL="752585" lvl="1" indent="-376293" algn="l">
              <a:lnSpc>
                <a:spcPts val="4461"/>
              </a:lnSpc>
              <a:buFont typeface="Arial"/>
              <a:buChar char="•"/>
            </a:pPr>
            <a:r>
              <a:rPr lang="en-US" sz="3485" b="1">
                <a:solidFill>
                  <a:srgbClr val="FEFEFE"/>
                </a:solidFill>
                <a:latin typeface="Montserrat Semi-Bold Bold"/>
                <a:ea typeface="Montserrat Semi-Bold Bold"/>
                <a:cs typeface="Montserrat Semi-Bold Bold"/>
                <a:sym typeface="Montserrat Semi-Bold Bold"/>
              </a:rPr>
              <a:t>Disaster Relief in the U.S.</a:t>
            </a:r>
          </a:p>
          <a:p>
            <a:pPr marL="752585" lvl="1" indent="-376293" algn="l">
              <a:lnSpc>
                <a:spcPts val="4461"/>
              </a:lnSpc>
              <a:buFont typeface="Arial"/>
              <a:buChar char="•"/>
            </a:pPr>
            <a:r>
              <a:rPr lang="en-US" sz="3485" b="1">
                <a:solidFill>
                  <a:srgbClr val="FEFEFE"/>
                </a:solidFill>
                <a:latin typeface="Montserrat Semi-Bold Bold"/>
                <a:ea typeface="Montserrat Semi-Bold Bold"/>
                <a:cs typeface="Montserrat Semi-Bold Bold"/>
                <a:sym typeface="Montserrat Semi-Bold Bold"/>
              </a:rPr>
              <a:t>Endorse SBC Military Chaplains</a:t>
            </a:r>
          </a:p>
        </p:txBody>
      </p:sp>
      <p:sp>
        <p:nvSpPr>
          <p:cNvPr id="7" name="Freeform 7"/>
          <p:cNvSpPr/>
          <p:nvPr/>
        </p:nvSpPr>
        <p:spPr>
          <a:xfrm>
            <a:off x="1028700" y="881965"/>
            <a:ext cx="2288898" cy="878365"/>
          </a:xfrm>
          <a:custGeom>
            <a:avLst/>
            <a:gdLst/>
            <a:ahLst/>
            <a:cxnLst/>
            <a:rect l="l" t="t" r="r" b="b"/>
            <a:pathLst>
              <a:path w="2288898" h="878365">
                <a:moveTo>
                  <a:pt x="0" y="0"/>
                </a:moveTo>
                <a:lnTo>
                  <a:pt x="2288898" y="0"/>
                </a:lnTo>
                <a:lnTo>
                  <a:pt x="2288898" y="878364"/>
                </a:lnTo>
                <a:lnTo>
                  <a:pt x="0" y="8783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F806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7192B9-A614-7DE6-667C-DB6C8678E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>
            <a:extLst>
              <a:ext uri="{FF2B5EF4-FFF2-40B4-BE49-F238E27FC236}">
                <a16:creationId xmlns:a16="http://schemas.microsoft.com/office/drawing/2014/main" id="{749244A6-7A64-1F89-7C05-458CE04C7BC6}"/>
              </a:ext>
            </a:extLst>
          </p:cNvPr>
          <p:cNvSpPr/>
          <p:nvPr/>
        </p:nvSpPr>
        <p:spPr>
          <a:xfrm>
            <a:off x="1028700" y="4781389"/>
            <a:ext cx="7033024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205CE3C3-C31F-2DA6-A8AC-5582F6EC8801}"/>
              </a:ext>
            </a:extLst>
          </p:cNvPr>
          <p:cNvSpPr txBox="1"/>
          <p:nvPr/>
        </p:nvSpPr>
        <p:spPr>
          <a:xfrm>
            <a:off x="1028700" y="2471304"/>
            <a:ext cx="8496756" cy="990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385"/>
              </a:lnSpc>
            </a:pPr>
            <a:r>
              <a:rPr lang="en-US" sz="7240" spc="-311" dirty="0">
                <a:solidFill>
                  <a:srgbClr val="FDF8F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SBC Seminaries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8C5F668-08C5-A3DC-934C-98904079AAA2}"/>
              </a:ext>
            </a:extLst>
          </p:cNvPr>
          <p:cNvSpPr txBox="1"/>
          <p:nvPr/>
        </p:nvSpPr>
        <p:spPr>
          <a:xfrm>
            <a:off x="685800" y="4578357"/>
            <a:ext cx="10163384" cy="5736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2585" lvl="1" indent="-376293" algn="l">
              <a:lnSpc>
                <a:spcPts val="4461"/>
              </a:lnSpc>
              <a:buFont typeface="Arial"/>
              <a:buChar char="•"/>
            </a:pPr>
            <a:endParaRPr lang="en-US" sz="3485" b="1" dirty="0">
              <a:solidFill>
                <a:srgbClr val="FEFEFE"/>
              </a:solidFill>
              <a:latin typeface="Montserrat Semi-Bold Bold"/>
              <a:ea typeface="Montserrat Semi-Bold Bold"/>
              <a:cs typeface="Montserrat Semi-Bold Bold"/>
              <a:sym typeface="Montserrat Semi-Bold Bold"/>
            </a:endParaRPr>
          </a:p>
          <a:p>
            <a:pPr marL="752585" lvl="1" indent="-376293" algn="l">
              <a:lnSpc>
                <a:spcPts val="4461"/>
              </a:lnSpc>
              <a:buFont typeface="Arial"/>
              <a:buChar char="•"/>
            </a:pPr>
            <a:r>
              <a:rPr lang="en-US" sz="3485" b="1" dirty="0">
                <a:solidFill>
                  <a:srgbClr val="FEFEFE"/>
                </a:solidFill>
                <a:latin typeface="Montserrat Semi-Bold Bold"/>
                <a:ea typeface="Montserrat Semi-Bold Bold"/>
                <a:cs typeface="Montserrat Semi-Bold Bold"/>
                <a:sym typeface="Montserrat Semi-Bold Bold"/>
              </a:rPr>
              <a:t>Nearly 25,000 current students</a:t>
            </a:r>
          </a:p>
          <a:p>
            <a:pPr marL="752585" lvl="1" indent="-376293" algn="l">
              <a:lnSpc>
                <a:spcPts val="4461"/>
              </a:lnSpc>
              <a:buFont typeface="Arial"/>
              <a:buChar char="•"/>
            </a:pPr>
            <a:r>
              <a:rPr lang="en-US" sz="3485" b="1" dirty="0">
                <a:solidFill>
                  <a:srgbClr val="FEFEFE"/>
                </a:solidFill>
                <a:latin typeface="Montserrat Semi-Bold Bold"/>
                <a:ea typeface="Montserrat Semi-Bold Bold"/>
                <a:cs typeface="Montserrat Semi-Bold Bold"/>
                <a:sym typeface="Montserrat Semi-Bold Bold"/>
              </a:rPr>
              <a:t>Six Seminaries: </a:t>
            </a:r>
          </a:p>
          <a:p>
            <a:pPr marL="1209785" lvl="2" indent="-376293">
              <a:lnSpc>
                <a:spcPts val="4461"/>
              </a:lnSpc>
              <a:buFont typeface="Arial"/>
              <a:buChar char="•"/>
            </a:pPr>
            <a:r>
              <a:rPr lang="en-US" sz="3485" b="1" dirty="0">
                <a:solidFill>
                  <a:srgbClr val="FEFEFE"/>
                </a:solidFill>
                <a:latin typeface="Montserrat Semi-Bold Bold"/>
                <a:ea typeface="Montserrat Semi-Bold Bold"/>
                <a:cs typeface="Montserrat Semi-Bold Bold"/>
                <a:sym typeface="Montserrat Semi-Bold Bold"/>
              </a:rPr>
              <a:t>Southern</a:t>
            </a:r>
          </a:p>
          <a:p>
            <a:pPr marL="1209785" lvl="2" indent="-376293">
              <a:lnSpc>
                <a:spcPts val="4461"/>
              </a:lnSpc>
              <a:buFont typeface="Arial"/>
              <a:buChar char="•"/>
            </a:pPr>
            <a:r>
              <a:rPr lang="en-US" sz="3485" b="1" dirty="0">
                <a:solidFill>
                  <a:srgbClr val="FEFEFE"/>
                </a:solidFill>
                <a:latin typeface="Montserrat Semi-Bold Bold"/>
                <a:ea typeface="Montserrat Semi-Bold Bold"/>
                <a:cs typeface="Montserrat Semi-Bold Bold"/>
                <a:sym typeface="Montserrat Semi-Bold Bold"/>
              </a:rPr>
              <a:t>Southeastern</a:t>
            </a:r>
          </a:p>
          <a:p>
            <a:pPr marL="1209785" lvl="2" indent="-376293">
              <a:lnSpc>
                <a:spcPts val="4461"/>
              </a:lnSpc>
              <a:buFont typeface="Arial"/>
              <a:buChar char="•"/>
            </a:pPr>
            <a:r>
              <a:rPr lang="en-US" sz="3485" b="1" dirty="0">
                <a:solidFill>
                  <a:srgbClr val="FEFEFE"/>
                </a:solidFill>
                <a:latin typeface="Montserrat Semi-Bold Bold"/>
                <a:ea typeface="Montserrat Semi-Bold Bold"/>
                <a:cs typeface="Montserrat Semi-Bold Bold"/>
                <a:sym typeface="Montserrat Semi-Bold Bold"/>
              </a:rPr>
              <a:t>Southwestern</a:t>
            </a:r>
          </a:p>
          <a:p>
            <a:pPr marL="1209785" lvl="2" indent="-376293">
              <a:lnSpc>
                <a:spcPts val="4461"/>
              </a:lnSpc>
              <a:buFont typeface="Arial"/>
              <a:buChar char="•"/>
            </a:pPr>
            <a:r>
              <a:rPr lang="en-US" sz="3485" b="1" dirty="0">
                <a:solidFill>
                  <a:srgbClr val="FEFEFE"/>
                </a:solidFill>
                <a:latin typeface="Montserrat Semi-Bold Bold"/>
                <a:ea typeface="Montserrat Semi-Bold Bold"/>
                <a:cs typeface="Montserrat Semi-Bold Bold"/>
                <a:sym typeface="Montserrat Semi-Bold Bold"/>
              </a:rPr>
              <a:t>Midwestern</a:t>
            </a:r>
          </a:p>
          <a:p>
            <a:pPr marL="1209785" lvl="2" indent="-376293">
              <a:lnSpc>
                <a:spcPts val="4461"/>
              </a:lnSpc>
              <a:buFont typeface="Arial"/>
              <a:buChar char="•"/>
            </a:pPr>
            <a:r>
              <a:rPr lang="en-US" sz="3485" b="1" dirty="0">
                <a:solidFill>
                  <a:srgbClr val="FEFEFE"/>
                </a:solidFill>
                <a:latin typeface="Montserrat Semi-Bold Bold"/>
                <a:ea typeface="Montserrat Semi-Bold Bold"/>
                <a:cs typeface="Montserrat Semi-Bold Bold"/>
                <a:sym typeface="Montserrat Semi-Bold Bold"/>
              </a:rPr>
              <a:t>Gateway</a:t>
            </a:r>
          </a:p>
          <a:p>
            <a:pPr marL="1209785" lvl="2" indent="-376293">
              <a:lnSpc>
                <a:spcPts val="4461"/>
              </a:lnSpc>
              <a:buFont typeface="Arial"/>
              <a:buChar char="•"/>
            </a:pPr>
            <a:r>
              <a:rPr lang="en-US" sz="3485" b="1" dirty="0">
                <a:solidFill>
                  <a:srgbClr val="FEFEFE"/>
                </a:solidFill>
                <a:latin typeface="Montserrat Semi-Bold Bold"/>
                <a:ea typeface="Montserrat Semi-Bold Bold"/>
                <a:cs typeface="Montserrat Semi-Bold Bold"/>
                <a:sym typeface="Montserrat Semi-Bold Bold"/>
              </a:rPr>
              <a:t>New Orleans</a:t>
            </a:r>
          </a:p>
          <a:p>
            <a:pPr marL="833492" lvl="2">
              <a:lnSpc>
                <a:spcPts val="4461"/>
              </a:lnSpc>
            </a:pPr>
            <a:endParaRPr lang="en-US" sz="3485" b="1" dirty="0">
              <a:solidFill>
                <a:srgbClr val="FEFEFE"/>
              </a:solidFill>
              <a:latin typeface="Montserrat Semi-Bold Bold"/>
              <a:ea typeface="Montserrat Semi-Bold Bold"/>
              <a:cs typeface="Montserrat Semi-Bold Bold"/>
              <a:sym typeface="Montserrat Semi-Bold Bold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ABAF1692-26F2-4C69-63F3-F27F51AA4525}"/>
              </a:ext>
            </a:extLst>
          </p:cNvPr>
          <p:cNvSpPr/>
          <p:nvPr/>
        </p:nvSpPr>
        <p:spPr>
          <a:xfrm>
            <a:off x="1028700" y="881965"/>
            <a:ext cx="2288898" cy="878365"/>
          </a:xfrm>
          <a:custGeom>
            <a:avLst/>
            <a:gdLst/>
            <a:ahLst/>
            <a:cxnLst/>
            <a:rect l="l" t="t" r="r" b="b"/>
            <a:pathLst>
              <a:path w="2288898" h="878365">
                <a:moveTo>
                  <a:pt x="0" y="0"/>
                </a:moveTo>
                <a:lnTo>
                  <a:pt x="2288898" y="0"/>
                </a:lnTo>
                <a:lnTo>
                  <a:pt x="2288898" y="878364"/>
                </a:lnTo>
                <a:lnTo>
                  <a:pt x="0" y="8783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026" name="Picture 2" descr="Master's Degree Programs and Concentrations - The Southern Baptist  Theological Seminary">
            <a:extLst>
              <a:ext uri="{FF2B5EF4-FFF2-40B4-BE49-F238E27FC236}">
                <a16:creationId xmlns:a16="http://schemas.microsoft.com/office/drawing/2014/main" id="{FB870C4E-F4BB-1BB6-1034-B379699A2D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6278" y="3110893"/>
            <a:ext cx="7204419" cy="7204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77313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F80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645362" y="1177790"/>
            <a:ext cx="6773766" cy="9109210"/>
            <a:chOff x="0" y="0"/>
            <a:chExt cx="9031688" cy="12145614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25228" r="25228"/>
            <a:stretch>
              <a:fillRect/>
            </a:stretch>
          </p:blipFill>
          <p:spPr>
            <a:xfrm>
              <a:off x="0" y="0"/>
              <a:ext cx="9031688" cy="12145614"/>
            </a:xfrm>
            <a:prstGeom prst="rect">
              <a:avLst/>
            </a:prstGeom>
          </p:spPr>
        </p:pic>
      </p:grpSp>
      <p:sp>
        <p:nvSpPr>
          <p:cNvPr id="4" name="AutoShape 4"/>
          <p:cNvSpPr/>
          <p:nvPr/>
        </p:nvSpPr>
        <p:spPr>
          <a:xfrm>
            <a:off x="1028700" y="4781389"/>
            <a:ext cx="7033024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028700" y="2471304"/>
            <a:ext cx="11489337" cy="1899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385"/>
              </a:lnSpc>
            </a:pPr>
            <a:r>
              <a:rPr lang="en-US" sz="7240" spc="-311">
                <a:solidFill>
                  <a:srgbClr val="FDF8F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ETHICS &amp; RELIGIOUS LIBERTY COMMISSION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0240" y="5052852"/>
            <a:ext cx="9256977" cy="3364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2585" lvl="1" indent="-376293" algn="l">
              <a:lnSpc>
                <a:spcPts val="4461"/>
              </a:lnSpc>
              <a:buFont typeface="Arial"/>
              <a:buChar char="•"/>
            </a:pPr>
            <a:r>
              <a:rPr lang="en-US" sz="3485" b="1">
                <a:solidFill>
                  <a:srgbClr val="FEFEFE"/>
                </a:solidFill>
                <a:latin typeface="Montserrat Semi-Bold Bold"/>
                <a:ea typeface="Montserrat Semi-Bold Bold"/>
                <a:cs typeface="Montserrat Semi-Bold Bold"/>
                <a:sym typeface="Montserrat Semi-Bold Bold"/>
              </a:rPr>
              <a:t>Support pro-life ministries</a:t>
            </a:r>
          </a:p>
          <a:p>
            <a:pPr marL="752585" lvl="1" indent="-376293" algn="l">
              <a:lnSpc>
                <a:spcPts val="4461"/>
              </a:lnSpc>
              <a:buFont typeface="Arial"/>
              <a:buChar char="•"/>
            </a:pPr>
            <a:r>
              <a:rPr lang="en-US" sz="3485" b="1">
                <a:solidFill>
                  <a:srgbClr val="FEFEFE"/>
                </a:solidFill>
                <a:latin typeface="Montserrat Semi-Bold Bold"/>
                <a:ea typeface="Montserrat Semi-Bold Bold"/>
                <a:cs typeface="Montserrat Semi-Bold Bold"/>
                <a:sym typeface="Montserrat Semi-Bold Bold"/>
              </a:rPr>
              <a:t>Place ultrasound machines</a:t>
            </a:r>
          </a:p>
          <a:p>
            <a:pPr marL="752585" lvl="1" indent="-376293" algn="l">
              <a:lnSpc>
                <a:spcPts val="4461"/>
              </a:lnSpc>
              <a:buFont typeface="Arial"/>
              <a:buChar char="•"/>
            </a:pPr>
            <a:r>
              <a:rPr lang="en-US" sz="3485" b="1">
                <a:solidFill>
                  <a:srgbClr val="FEFEFE"/>
                </a:solidFill>
                <a:latin typeface="Montserrat Semi-Bold Bold"/>
                <a:ea typeface="Montserrat Semi-Bold Bold"/>
                <a:cs typeface="Montserrat Semi-Bold Bold"/>
                <a:sym typeface="Montserrat Semi-Bold Bold"/>
              </a:rPr>
              <a:t>Lobby Congress and states for religious liberty legislation</a:t>
            </a:r>
          </a:p>
          <a:p>
            <a:pPr marL="752585" lvl="1" indent="-376293" algn="l">
              <a:lnSpc>
                <a:spcPts val="4461"/>
              </a:lnSpc>
              <a:buFont typeface="Arial"/>
              <a:buChar char="•"/>
            </a:pPr>
            <a:r>
              <a:rPr lang="en-US" sz="3485" b="1">
                <a:solidFill>
                  <a:srgbClr val="FEFEFE"/>
                </a:solidFill>
                <a:latin typeface="Montserrat Semi-Bold Bold"/>
                <a:ea typeface="Montserrat Semi-Bold Bold"/>
                <a:cs typeface="Montserrat Semi-Bold Bold"/>
                <a:sym typeface="Montserrat Semi-Bold Bold"/>
              </a:rPr>
              <a:t>Keep Southern Baptists aware of legal and cultural trends</a:t>
            </a:r>
          </a:p>
        </p:txBody>
      </p:sp>
      <p:sp>
        <p:nvSpPr>
          <p:cNvPr id="7" name="Freeform 7"/>
          <p:cNvSpPr/>
          <p:nvPr/>
        </p:nvSpPr>
        <p:spPr>
          <a:xfrm>
            <a:off x="1038225" y="881965"/>
            <a:ext cx="2288898" cy="878365"/>
          </a:xfrm>
          <a:custGeom>
            <a:avLst/>
            <a:gdLst/>
            <a:ahLst/>
            <a:cxnLst/>
            <a:rect l="l" t="t" r="r" b="b"/>
            <a:pathLst>
              <a:path w="2288898" h="878365">
                <a:moveTo>
                  <a:pt x="0" y="0"/>
                </a:moveTo>
                <a:lnTo>
                  <a:pt x="2288898" y="0"/>
                </a:lnTo>
                <a:lnTo>
                  <a:pt x="2288898" y="878364"/>
                </a:lnTo>
                <a:lnTo>
                  <a:pt x="0" y="8783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F80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645362" y="1177790"/>
            <a:ext cx="6773766" cy="9109210"/>
            <a:chOff x="0" y="0"/>
            <a:chExt cx="9031688" cy="12145614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43391" r="14425"/>
            <a:stretch>
              <a:fillRect/>
            </a:stretch>
          </p:blipFill>
          <p:spPr>
            <a:xfrm>
              <a:off x="0" y="0"/>
              <a:ext cx="9031688" cy="12145614"/>
            </a:xfrm>
            <a:prstGeom prst="rect">
              <a:avLst/>
            </a:prstGeom>
          </p:spPr>
        </p:pic>
      </p:grpSp>
      <p:sp>
        <p:nvSpPr>
          <p:cNvPr id="4" name="AutoShape 4"/>
          <p:cNvSpPr/>
          <p:nvPr/>
        </p:nvSpPr>
        <p:spPr>
          <a:xfrm>
            <a:off x="1028700" y="4781389"/>
            <a:ext cx="7033024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028700" y="2471304"/>
            <a:ext cx="11489337" cy="1899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385"/>
              </a:lnSpc>
            </a:pPr>
            <a:r>
              <a:rPr lang="en-US" sz="7240" spc="-311">
                <a:solidFill>
                  <a:srgbClr val="FDF8F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EXECUTIVE</a:t>
            </a:r>
          </a:p>
          <a:p>
            <a:pPr marL="0" lvl="0" indent="0" algn="l">
              <a:lnSpc>
                <a:spcPts val="7385"/>
              </a:lnSpc>
            </a:pPr>
            <a:r>
              <a:rPr lang="en-US" sz="7240" u="none" strike="noStrike" spc="-311">
                <a:solidFill>
                  <a:srgbClr val="FDF8F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COMMITTEE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0240" y="5052852"/>
            <a:ext cx="9256977" cy="2240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2585" lvl="1" indent="-376293" algn="l">
              <a:lnSpc>
                <a:spcPts val="4461"/>
              </a:lnSpc>
              <a:buFont typeface="Arial"/>
              <a:buChar char="•"/>
            </a:pPr>
            <a:r>
              <a:rPr lang="en-US" sz="3485" b="1">
                <a:solidFill>
                  <a:srgbClr val="FEFEFE"/>
                </a:solidFill>
                <a:latin typeface="Montserrat Semi-Bold Bold"/>
                <a:ea typeface="Montserrat Semi-Bold Bold"/>
                <a:cs typeface="Montserrat Semi-Bold Bold"/>
                <a:sym typeface="Montserrat Semi-Bold Bold"/>
              </a:rPr>
              <a:t>Promotes Cooperative Program</a:t>
            </a:r>
          </a:p>
          <a:p>
            <a:pPr marL="752585" lvl="1" indent="-376293" algn="l">
              <a:lnSpc>
                <a:spcPts val="4461"/>
              </a:lnSpc>
              <a:buFont typeface="Arial"/>
              <a:buChar char="•"/>
            </a:pPr>
            <a:r>
              <a:rPr lang="en-US" sz="3485" b="1">
                <a:solidFill>
                  <a:srgbClr val="FEFEFE"/>
                </a:solidFill>
                <a:latin typeface="Montserrat Semi-Bold Bold"/>
                <a:ea typeface="Montserrat Semi-Bold Bold"/>
                <a:cs typeface="Montserrat Semi-Bold Bold"/>
                <a:sym typeface="Montserrat Semi-Bold Bold"/>
              </a:rPr>
              <a:t>Distributes CP funds to entities</a:t>
            </a:r>
          </a:p>
          <a:p>
            <a:pPr marL="752585" lvl="1" indent="-376293" algn="l">
              <a:lnSpc>
                <a:spcPts val="4461"/>
              </a:lnSpc>
              <a:buFont typeface="Arial"/>
              <a:buChar char="•"/>
            </a:pPr>
            <a:r>
              <a:rPr lang="en-US" sz="3485" b="1">
                <a:solidFill>
                  <a:srgbClr val="FEFEFE"/>
                </a:solidFill>
                <a:latin typeface="Montserrat Semi-Bold Bold"/>
                <a:ea typeface="Montserrat Semi-Bold Bold"/>
                <a:cs typeface="Montserrat Semi-Bold Bold"/>
                <a:sym typeface="Montserrat Semi-Bold Bold"/>
              </a:rPr>
              <a:t>Makes church affiliation decisions</a:t>
            </a:r>
          </a:p>
          <a:p>
            <a:pPr marL="752585" lvl="1" indent="-376293" algn="l">
              <a:lnSpc>
                <a:spcPts val="4461"/>
              </a:lnSpc>
              <a:buFont typeface="Arial"/>
              <a:buChar char="•"/>
            </a:pPr>
            <a:r>
              <a:rPr lang="en-US" sz="3485" b="1">
                <a:solidFill>
                  <a:srgbClr val="FEFEFE"/>
                </a:solidFill>
                <a:latin typeface="Montserrat Semi-Bold Bold"/>
                <a:ea typeface="Montserrat Semi-Bold Bold"/>
                <a:cs typeface="Montserrat Semi-Bold Bold"/>
                <a:sym typeface="Montserrat Semi-Bold Bold"/>
              </a:rPr>
              <a:t>Plans the SBC Annual Meeting</a:t>
            </a:r>
          </a:p>
        </p:txBody>
      </p:sp>
      <p:sp>
        <p:nvSpPr>
          <p:cNvPr id="7" name="Freeform 7"/>
          <p:cNvSpPr/>
          <p:nvPr/>
        </p:nvSpPr>
        <p:spPr>
          <a:xfrm>
            <a:off x="1038225" y="881965"/>
            <a:ext cx="2288898" cy="878365"/>
          </a:xfrm>
          <a:custGeom>
            <a:avLst/>
            <a:gdLst/>
            <a:ahLst/>
            <a:cxnLst/>
            <a:rect l="l" t="t" r="r" b="b"/>
            <a:pathLst>
              <a:path w="2288898" h="878365">
                <a:moveTo>
                  <a:pt x="0" y="0"/>
                </a:moveTo>
                <a:lnTo>
                  <a:pt x="2288898" y="0"/>
                </a:lnTo>
                <a:lnTo>
                  <a:pt x="2288898" y="878364"/>
                </a:lnTo>
                <a:lnTo>
                  <a:pt x="0" y="8783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r="-6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316923" y="7473596"/>
            <a:ext cx="3318959" cy="1076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50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STAYING POWER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5035899"/>
            <a:ext cx="16048932" cy="2016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00"/>
              </a:lnSpc>
            </a:pPr>
            <a:r>
              <a:rPr lang="en-US" sz="6583" b="1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Why is it better to fund missionaries cooperatively instead of independently?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721732" y="7473596"/>
            <a:ext cx="3247022" cy="1076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50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SINGLE PRIORITY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053166" y="7473596"/>
            <a:ext cx="3016824" cy="1076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50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STRATEGIC PLACEMENT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730916" y="7473596"/>
            <a:ext cx="3218247" cy="1076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50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STEWARDSHIP PROTECTION</a:t>
            </a:r>
          </a:p>
        </p:txBody>
      </p:sp>
      <p:sp>
        <p:nvSpPr>
          <p:cNvPr id="8" name="AutoShape 8"/>
          <p:cNvSpPr/>
          <p:nvPr/>
        </p:nvSpPr>
        <p:spPr>
          <a:xfrm>
            <a:off x="1028700" y="9039225"/>
            <a:ext cx="1772739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>
            <a:off x="5458873" y="9001125"/>
            <a:ext cx="1772739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>
            <a:off x="9675208" y="9001125"/>
            <a:ext cx="1772739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>
            <a:off x="14664518" y="9020175"/>
            <a:ext cx="1772739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227"/>
            <a:ext cx="18288000" cy="10291454"/>
          </a:xfrm>
          <a:custGeom>
            <a:avLst/>
            <a:gdLst/>
            <a:ahLst/>
            <a:cxnLst/>
            <a:rect l="l" t="t" r="r" b="b"/>
            <a:pathLst>
              <a:path w="18288000" h="10291454">
                <a:moveTo>
                  <a:pt x="0" y="0"/>
                </a:moveTo>
                <a:lnTo>
                  <a:pt x="18288000" y="0"/>
                </a:lnTo>
                <a:lnTo>
                  <a:pt x="18288000" y="10291454"/>
                </a:lnTo>
                <a:lnTo>
                  <a:pt x="0" y="102914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3023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44" b="-9244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106845" y="-96906"/>
            <a:ext cx="18501690" cy="10562811"/>
            <a:chOff x="0" y="0"/>
            <a:chExt cx="4872873" cy="27819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72873" cy="2781975"/>
            </a:xfrm>
            <a:custGeom>
              <a:avLst/>
              <a:gdLst/>
              <a:ahLst/>
              <a:cxnLst/>
              <a:rect l="l" t="t" r="r" b="b"/>
              <a:pathLst>
                <a:path w="4872873" h="2781975">
                  <a:moveTo>
                    <a:pt x="0" y="0"/>
                  </a:moveTo>
                  <a:lnTo>
                    <a:pt x="4872873" y="0"/>
                  </a:lnTo>
                  <a:lnTo>
                    <a:pt x="4872873" y="2781975"/>
                  </a:lnTo>
                  <a:lnTo>
                    <a:pt x="0" y="2781975"/>
                  </a:lnTo>
                  <a:close/>
                </a:path>
              </a:pathLst>
            </a:custGeom>
            <a:solidFill>
              <a:srgbClr val="004680">
                <a:alpha val="65882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76200"/>
              <a:ext cx="4872873" cy="2705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6740297" y="8597056"/>
            <a:ext cx="4807405" cy="721111"/>
          </a:xfrm>
          <a:custGeom>
            <a:avLst/>
            <a:gdLst/>
            <a:ahLst/>
            <a:cxnLst/>
            <a:rect l="l" t="t" r="r" b="b"/>
            <a:pathLst>
              <a:path w="4807405" h="721111">
                <a:moveTo>
                  <a:pt x="0" y="0"/>
                </a:moveTo>
                <a:lnTo>
                  <a:pt x="4807406" y="0"/>
                </a:lnTo>
                <a:lnTo>
                  <a:pt x="4807406" y="721111"/>
                </a:lnTo>
                <a:lnTo>
                  <a:pt x="0" y="7211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09" b="-90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028700" y="8511015"/>
            <a:ext cx="2075792" cy="747285"/>
          </a:xfrm>
          <a:custGeom>
            <a:avLst/>
            <a:gdLst/>
            <a:ahLst/>
            <a:cxnLst/>
            <a:rect l="l" t="t" r="r" b="b"/>
            <a:pathLst>
              <a:path w="2075792" h="747285">
                <a:moveTo>
                  <a:pt x="0" y="0"/>
                </a:moveTo>
                <a:lnTo>
                  <a:pt x="2075792" y="0"/>
                </a:lnTo>
                <a:lnTo>
                  <a:pt x="2075792" y="747285"/>
                </a:lnTo>
                <a:lnTo>
                  <a:pt x="0" y="7472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4811629" y="8670010"/>
            <a:ext cx="2447671" cy="575203"/>
          </a:xfrm>
          <a:custGeom>
            <a:avLst/>
            <a:gdLst/>
            <a:ahLst/>
            <a:cxnLst/>
            <a:rect l="l" t="t" r="r" b="b"/>
            <a:pathLst>
              <a:path w="2447671" h="575203">
                <a:moveTo>
                  <a:pt x="0" y="0"/>
                </a:moveTo>
                <a:lnTo>
                  <a:pt x="2447671" y="0"/>
                </a:lnTo>
                <a:lnTo>
                  <a:pt x="2447671" y="575203"/>
                </a:lnTo>
                <a:lnTo>
                  <a:pt x="0" y="57520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2755840" y="1343025"/>
            <a:ext cx="12776321" cy="29334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11"/>
              </a:lnSpc>
            </a:pPr>
            <a:r>
              <a:rPr lang="en-US" sz="11859" spc="26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WE ARE BETTER </a:t>
            </a:r>
          </a:p>
          <a:p>
            <a:pPr marL="0" lvl="0" indent="0" algn="ctr">
              <a:lnSpc>
                <a:spcPts val="11859"/>
              </a:lnSpc>
            </a:pPr>
            <a:r>
              <a:rPr lang="en-US" sz="11859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TOGETHER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780</Words>
  <Application>Microsoft Office PowerPoint</Application>
  <PresentationFormat>Custom</PresentationFormat>
  <Paragraphs>150</Paragraphs>
  <Slides>32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3" baseType="lpstr">
      <vt:lpstr>Montserrat Bold</vt:lpstr>
      <vt:lpstr>Montserrat Semi-Bold Bold</vt:lpstr>
      <vt:lpstr>Arial</vt:lpstr>
      <vt:lpstr>Aileron</vt:lpstr>
      <vt:lpstr>Aileron Heavy</vt:lpstr>
      <vt:lpstr>Calibri</vt:lpstr>
      <vt:lpstr>Hero Bold</vt:lpstr>
      <vt:lpstr>Aileron Bold</vt:lpstr>
      <vt:lpstr>League Spartan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better toghether</dc:title>
  <dc:creator>Mel Vogt</dc:creator>
  <cp:lastModifiedBy>Mel Vogt</cp:lastModifiedBy>
  <cp:revision>11</cp:revision>
  <dcterms:created xsi:type="dcterms:W3CDTF">2006-08-16T00:00:00Z</dcterms:created>
  <dcterms:modified xsi:type="dcterms:W3CDTF">2026-08-26T15:12:01Z</dcterms:modified>
  <dc:identifier>DAGk6cwI4dM</dc:identifier>
</cp:coreProperties>
</file>